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7"/>
  </p:notesMasterIdLst>
  <p:sldIdLst>
    <p:sldId id="260" r:id="rId2"/>
    <p:sldId id="291" r:id="rId3"/>
    <p:sldId id="256" r:id="rId4"/>
    <p:sldId id="274" r:id="rId5"/>
    <p:sldId id="257" r:id="rId6"/>
    <p:sldId id="275" r:id="rId7"/>
    <p:sldId id="258" r:id="rId8"/>
    <p:sldId id="276" r:id="rId9"/>
    <p:sldId id="259" r:id="rId10"/>
    <p:sldId id="277" r:id="rId11"/>
    <p:sldId id="261" r:id="rId12"/>
    <p:sldId id="278" r:id="rId13"/>
    <p:sldId id="262" r:id="rId14"/>
    <p:sldId id="280" r:id="rId15"/>
    <p:sldId id="263" r:id="rId16"/>
    <p:sldId id="279" r:id="rId17"/>
    <p:sldId id="264" r:id="rId18"/>
    <p:sldId id="281" r:id="rId19"/>
    <p:sldId id="265" r:id="rId20"/>
    <p:sldId id="282" r:id="rId21"/>
    <p:sldId id="266" r:id="rId22"/>
    <p:sldId id="283" r:id="rId23"/>
    <p:sldId id="267" r:id="rId24"/>
    <p:sldId id="284" r:id="rId25"/>
    <p:sldId id="268" r:id="rId26"/>
    <p:sldId id="285" r:id="rId27"/>
    <p:sldId id="269" r:id="rId28"/>
    <p:sldId id="286" r:id="rId29"/>
    <p:sldId id="293" r:id="rId30"/>
    <p:sldId id="294" r:id="rId31"/>
    <p:sldId id="295" r:id="rId32"/>
    <p:sldId id="296" r:id="rId33"/>
    <p:sldId id="297" r:id="rId34"/>
    <p:sldId id="298" r:id="rId35"/>
    <p:sldId id="272" r:id="rId36"/>
    <p:sldId id="287" r:id="rId37"/>
    <p:sldId id="270" r:id="rId38"/>
    <p:sldId id="288" r:id="rId39"/>
    <p:sldId id="271" r:id="rId40"/>
    <p:sldId id="289" r:id="rId41"/>
    <p:sldId id="300" r:id="rId42"/>
    <p:sldId id="301" r:id="rId43"/>
    <p:sldId id="273" r:id="rId44"/>
    <p:sldId id="290" r:id="rId45"/>
    <p:sldId id="29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54" autoAdjust="0"/>
  </p:normalViewPr>
  <p:slideViewPr>
    <p:cSldViewPr snapToGrid="0">
      <p:cViewPr varScale="1">
        <p:scale>
          <a:sx n="107" d="100"/>
          <a:sy n="107" d="100"/>
        </p:scale>
        <p:origin x="71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5519E-97E6-4BCE-BFBE-E81F92AD7FDD}" type="datetimeFigureOut">
              <a:rPr lang="ru-RU" smtClean="0"/>
              <a:t>16.11.2022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8D8F7-06CF-4C0A-AABD-E96425719E02}" type="slidenum">
              <a:rPr lang="ru-RU" smtClean="0"/>
              <a:t>‹#›</a:t>
            </a:fld>
            <a:endParaRPr lang="ru-RU"/>
          </a:p>
        </p:txBody>
      </p:sp>
    </p:spTree>
    <p:extLst>
      <p:ext uri="{BB962C8B-B14F-4D97-AF65-F5344CB8AC3E}">
        <p14:creationId xmlns:p14="http://schemas.microsoft.com/office/powerpoint/2010/main" val="1255978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Программное обеспечение (ПО) – совокупность программ СОИ (системы обработки информации) и программных документов, необходимых для их эксплуатации.</a:t>
            </a:r>
          </a:p>
          <a:p>
            <a:r>
              <a:rPr lang="ru-RU" sz="1200" kern="1200" dirty="0">
                <a:solidFill>
                  <a:schemeClr val="tx1"/>
                </a:solidFill>
                <a:effectLst/>
                <a:latin typeface="+mn-lt"/>
                <a:ea typeface="+mn-ea"/>
                <a:cs typeface="+mn-cs"/>
              </a:rPr>
              <a:t>Все программное обеспечение разделяется на три группы:</a:t>
            </a:r>
          </a:p>
          <a:p>
            <a:r>
              <a:rPr lang="ru-RU" sz="1200" kern="1200" dirty="0">
                <a:solidFill>
                  <a:schemeClr val="tx1"/>
                </a:solidFill>
                <a:effectLst/>
                <a:latin typeface="+mn-lt"/>
                <a:ea typeface="+mn-ea"/>
                <a:cs typeface="+mn-cs"/>
              </a:rPr>
              <a:t>1. системное;</a:t>
            </a:r>
          </a:p>
          <a:p>
            <a:r>
              <a:rPr lang="ru-RU" sz="1200" kern="1200" dirty="0">
                <a:solidFill>
                  <a:schemeClr val="tx1"/>
                </a:solidFill>
                <a:effectLst/>
                <a:latin typeface="+mn-lt"/>
                <a:ea typeface="+mn-ea"/>
                <a:cs typeface="+mn-cs"/>
              </a:rPr>
              <a:t>2. прикладное;</a:t>
            </a:r>
          </a:p>
          <a:p>
            <a:r>
              <a:rPr lang="ru-RU" sz="1200" kern="1200" dirty="0">
                <a:solidFill>
                  <a:schemeClr val="tx1"/>
                </a:solidFill>
                <a:effectLst/>
                <a:latin typeface="+mn-lt"/>
                <a:ea typeface="+mn-ea"/>
                <a:cs typeface="+mn-cs"/>
              </a:rPr>
              <a:t>3. инструментальное.</a:t>
            </a:r>
          </a:p>
          <a:p>
            <a:r>
              <a:rPr lang="ru-RU" sz="1200" kern="1200" dirty="0">
                <a:solidFill>
                  <a:schemeClr val="tx1"/>
                </a:solidFill>
                <a:effectLst/>
                <a:latin typeface="+mn-lt"/>
                <a:ea typeface="+mn-ea"/>
                <a:cs typeface="+mn-cs"/>
              </a:rPr>
              <a:t>Системное программное обеспечение позволяет проверять компьютер на наличие ошибок и вирусов.</a:t>
            </a:r>
          </a:p>
          <a:p>
            <a:r>
              <a:rPr lang="ru-RU" sz="1200" kern="1200" dirty="0">
                <a:solidFill>
                  <a:schemeClr val="tx1"/>
                </a:solidFill>
                <a:effectLst/>
                <a:latin typeface="+mn-lt"/>
                <a:ea typeface="+mn-ea"/>
                <a:cs typeface="+mn-cs"/>
              </a:rPr>
              <a:t>Прикладное программное обеспечение позволяет печатать тексты, слушать музыку, строить таблицы и графики, рисовать, играть в игры и т.д.</a:t>
            </a:r>
          </a:p>
          <a:p>
            <a:r>
              <a:rPr lang="ru-RU" sz="1200" kern="1200" dirty="0">
                <a:solidFill>
                  <a:schemeClr val="tx1"/>
                </a:solidFill>
                <a:effectLst/>
                <a:latin typeface="+mn-lt"/>
                <a:ea typeface="+mn-ea"/>
                <a:cs typeface="+mn-cs"/>
              </a:rPr>
              <a:t>Инструментальное программное обеспечение используются как инструмент для создания программ.</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6</a:t>
            </a:fld>
            <a:endParaRPr lang="ru-RU"/>
          </a:p>
        </p:txBody>
      </p:sp>
    </p:spTree>
    <p:extLst>
      <p:ext uri="{BB962C8B-B14F-4D97-AF65-F5344CB8AC3E}">
        <p14:creationId xmlns:p14="http://schemas.microsoft.com/office/powerpoint/2010/main" val="2887219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Я создал тест по математике.</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Он создан для тех, кто давно закончил школу, техникум, колледж, или университет. Тест поможет вспомнить базовые вычисления по математике.</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28</a:t>
            </a:fld>
            <a:endParaRPr lang="ru-RU"/>
          </a:p>
        </p:txBody>
      </p:sp>
    </p:spTree>
    <p:extLst>
      <p:ext uri="{BB962C8B-B14F-4D97-AF65-F5344CB8AC3E}">
        <p14:creationId xmlns:p14="http://schemas.microsoft.com/office/powerpoint/2010/main" val="638388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30</a:t>
            </a:fld>
            <a:endParaRPr lang="ru-RU"/>
          </a:p>
        </p:txBody>
      </p:sp>
    </p:spTree>
    <p:extLst>
      <p:ext uri="{BB962C8B-B14F-4D97-AF65-F5344CB8AC3E}">
        <p14:creationId xmlns:p14="http://schemas.microsoft.com/office/powerpoint/2010/main" val="222723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1. Программа на </a:t>
            </a:r>
            <a:r>
              <a:rPr lang="en-US" sz="1200" kern="1200" dirty="0">
                <a:solidFill>
                  <a:schemeClr val="tx1"/>
                </a:solidFill>
                <a:effectLst/>
                <a:latin typeface="+mn-lt"/>
                <a:ea typeface="+mn-ea"/>
                <a:cs typeface="+mn-cs"/>
              </a:rPr>
              <a:t>python</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Python – это язык программирования общего назначения, который широко применяется в различных областях: от создания банальных веб-страниц до систем управления роверами на других планетах.</a:t>
            </a:r>
          </a:p>
          <a:p>
            <a:r>
              <a:rPr lang="ru-RU" sz="1200" kern="1200" dirty="0">
                <a:solidFill>
                  <a:schemeClr val="tx1"/>
                </a:solidFill>
                <a:effectLst/>
                <a:latin typeface="+mn-lt"/>
                <a:ea typeface="+mn-ea"/>
                <a:cs typeface="+mn-cs"/>
              </a:rPr>
              <a:t>Существует программа на </a:t>
            </a:r>
            <a:r>
              <a:rPr lang="en-US" sz="1200" kern="1200" dirty="0">
                <a:solidFill>
                  <a:schemeClr val="tx1"/>
                </a:solidFill>
                <a:effectLst/>
                <a:latin typeface="+mn-lt"/>
                <a:ea typeface="+mn-ea"/>
                <a:cs typeface="+mn-cs"/>
              </a:rPr>
              <a:t>python</a:t>
            </a:r>
            <a:r>
              <a:rPr lang="ru-RU" sz="1200" kern="1200" dirty="0">
                <a:solidFill>
                  <a:schemeClr val="tx1"/>
                </a:solidFill>
                <a:effectLst/>
                <a:latin typeface="+mn-lt"/>
                <a:ea typeface="+mn-ea"/>
                <a:cs typeface="+mn-cs"/>
              </a:rPr>
              <a:t>, которая умножает два числа.</a:t>
            </a:r>
          </a:p>
          <a:p>
            <a:r>
              <a:rPr lang="ru-RU" sz="1200" kern="1200" dirty="0">
                <a:solidFill>
                  <a:schemeClr val="tx1"/>
                </a:solidFill>
                <a:effectLst/>
                <a:latin typeface="+mn-lt"/>
                <a:ea typeface="+mn-ea"/>
                <a:cs typeface="+mn-cs"/>
              </a:rPr>
              <a:t>Создание программы:</a:t>
            </a:r>
          </a:p>
          <a:p>
            <a:r>
              <a:rPr lang="ru-RU" sz="1200" kern="1200" dirty="0">
                <a:solidFill>
                  <a:schemeClr val="tx1"/>
                </a:solidFill>
                <a:effectLst/>
                <a:latin typeface="+mn-lt"/>
                <a:ea typeface="+mn-ea"/>
                <a:cs typeface="+mn-cs"/>
              </a:rPr>
              <a:t>В программе переменная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приравнивается к числу, которое ввёл пользователь в терминал. В терминал выводится просьба о вводе числа в терминал;</a:t>
            </a:r>
          </a:p>
          <a:p>
            <a:r>
              <a:rPr lang="ru-RU" sz="1200" kern="1200" dirty="0">
                <a:solidFill>
                  <a:schemeClr val="tx1"/>
                </a:solidFill>
                <a:effectLst/>
                <a:latin typeface="+mn-lt"/>
                <a:ea typeface="+mn-ea"/>
                <a:cs typeface="+mn-cs"/>
              </a:rPr>
              <a:t>В программе переменная "</a:t>
            </a:r>
            <a:r>
              <a:rPr lang="en-US" sz="1200" kern="1200" dirty="0">
                <a:solidFill>
                  <a:schemeClr val="tx1"/>
                </a:solidFill>
                <a:effectLst/>
                <a:latin typeface="+mn-lt"/>
                <a:ea typeface="+mn-ea"/>
                <a:cs typeface="+mn-cs"/>
              </a:rPr>
              <a:t>b</a:t>
            </a:r>
            <a:r>
              <a:rPr lang="ru-RU" sz="1200" kern="1200" dirty="0">
                <a:solidFill>
                  <a:schemeClr val="tx1"/>
                </a:solidFill>
                <a:effectLst/>
                <a:latin typeface="+mn-lt"/>
                <a:ea typeface="+mn-ea"/>
                <a:cs typeface="+mn-cs"/>
              </a:rPr>
              <a:t>" приравнивается к числу, которое ввёл пользователь в терминал. В терминал выводится просьба о вводе числа в терминал;</a:t>
            </a:r>
          </a:p>
          <a:p>
            <a:r>
              <a:rPr lang="ru-RU" sz="1200" kern="1200" dirty="0">
                <a:solidFill>
                  <a:schemeClr val="tx1"/>
                </a:solidFill>
                <a:effectLst/>
                <a:latin typeface="+mn-lt"/>
                <a:ea typeface="+mn-ea"/>
                <a:cs typeface="+mn-cs"/>
              </a:rPr>
              <a:t>Далее переменная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присваивает переменную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умноженную на переменную "</a:t>
            </a:r>
            <a:r>
              <a:rPr lang="en-US" sz="1200" kern="1200" dirty="0">
                <a:solidFill>
                  <a:schemeClr val="tx1"/>
                </a:solidFill>
                <a:effectLst/>
                <a:latin typeface="+mn-lt"/>
                <a:ea typeface="+mn-ea"/>
                <a:cs typeface="+mn-cs"/>
              </a:rPr>
              <a:t>b</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Далее в терминал выводится переменная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2. Программа на </a:t>
            </a:r>
            <a:r>
              <a:rPr lang="en-US" sz="1200" kern="1200" dirty="0">
                <a:solidFill>
                  <a:schemeClr val="tx1"/>
                </a:solidFill>
                <a:effectLst/>
                <a:latin typeface="+mn-lt"/>
                <a:ea typeface="+mn-ea"/>
                <a:cs typeface="+mn-cs"/>
              </a:rPr>
              <a:t>pascal</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Pascal – это универсальный язык программирования, отличающийся строгой структурой и типизацией переменных, а также интуитивно понятным синтаксисом.</a:t>
            </a:r>
          </a:p>
          <a:p>
            <a:r>
              <a:rPr lang="ru-RU" sz="1200" kern="1200" dirty="0">
                <a:solidFill>
                  <a:schemeClr val="tx1"/>
                </a:solidFill>
                <a:effectLst/>
                <a:latin typeface="+mn-lt"/>
                <a:ea typeface="+mn-ea"/>
                <a:cs typeface="+mn-cs"/>
              </a:rPr>
              <a:t>Я создал программу на </a:t>
            </a:r>
            <a:r>
              <a:rPr lang="en-US" sz="1200" kern="1200" dirty="0">
                <a:solidFill>
                  <a:schemeClr val="tx1"/>
                </a:solidFill>
                <a:effectLst/>
                <a:latin typeface="+mn-lt"/>
                <a:ea typeface="+mn-ea"/>
                <a:cs typeface="+mn-cs"/>
              </a:rPr>
              <a:t>pascal</a:t>
            </a:r>
            <a:r>
              <a:rPr lang="ru-RU" sz="1200" kern="1200" dirty="0">
                <a:solidFill>
                  <a:schemeClr val="tx1"/>
                </a:solidFill>
                <a:effectLst/>
                <a:latin typeface="+mn-lt"/>
                <a:ea typeface="+mn-ea"/>
                <a:cs typeface="+mn-cs"/>
              </a:rPr>
              <a:t>, которая умножает два числа.</a:t>
            </a:r>
          </a:p>
          <a:p>
            <a:r>
              <a:rPr lang="ru-RU" sz="1200" kern="1200" dirty="0">
                <a:solidFill>
                  <a:schemeClr val="tx1"/>
                </a:solidFill>
                <a:effectLst/>
                <a:latin typeface="+mn-lt"/>
                <a:ea typeface="+mn-ea"/>
                <a:cs typeface="+mn-cs"/>
              </a:rPr>
              <a:t>Создание программы:</a:t>
            </a:r>
          </a:p>
          <a:p>
            <a:r>
              <a:rPr lang="ru-RU" sz="1200" kern="1200" dirty="0">
                <a:solidFill>
                  <a:schemeClr val="tx1"/>
                </a:solidFill>
                <a:effectLst/>
                <a:latin typeface="+mn-lt"/>
                <a:ea typeface="+mn-ea"/>
                <a:cs typeface="+mn-cs"/>
              </a:rPr>
              <a:t>Программа называется </a:t>
            </a:r>
            <a:r>
              <a:rPr lang="en-US" sz="1200" kern="1200" dirty="0">
                <a:solidFill>
                  <a:schemeClr val="tx1"/>
                </a:solidFill>
                <a:effectLst/>
                <a:latin typeface="+mn-lt"/>
                <a:ea typeface="+mn-ea"/>
                <a:cs typeface="+mn-cs"/>
              </a:rPr>
              <a:t>pascal</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Создаётся переменные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и "</a:t>
            </a:r>
            <a:r>
              <a:rPr lang="en-US" sz="1200" kern="1200" dirty="0">
                <a:solidFill>
                  <a:schemeClr val="tx1"/>
                </a:solidFill>
                <a:effectLst/>
                <a:latin typeface="+mn-lt"/>
                <a:ea typeface="+mn-ea"/>
                <a:cs typeface="+mn-cs"/>
              </a:rPr>
              <a:t>b</a:t>
            </a:r>
            <a:r>
              <a:rPr lang="ru-RU" sz="1200" kern="1200" dirty="0">
                <a:solidFill>
                  <a:schemeClr val="tx1"/>
                </a:solidFill>
                <a:effectLst/>
                <a:latin typeface="+mn-lt"/>
                <a:ea typeface="+mn-ea"/>
                <a:cs typeface="+mn-cs"/>
              </a:rPr>
              <a:t>", которые целые числа;</a:t>
            </a:r>
          </a:p>
          <a:p>
            <a:r>
              <a:rPr lang="ru-RU" sz="1200" kern="1200" dirty="0">
                <a:solidFill>
                  <a:schemeClr val="tx1"/>
                </a:solidFill>
                <a:effectLst/>
                <a:latin typeface="+mn-lt"/>
                <a:ea typeface="+mn-ea"/>
                <a:cs typeface="+mn-cs"/>
              </a:rPr>
              <a:t>Начало программы;</a:t>
            </a:r>
          </a:p>
          <a:p>
            <a:r>
              <a:rPr lang="ru-RU" sz="1200" kern="1200" dirty="0">
                <a:solidFill>
                  <a:schemeClr val="tx1"/>
                </a:solidFill>
                <a:effectLst/>
                <a:latin typeface="+mn-lt"/>
                <a:ea typeface="+mn-ea"/>
                <a:cs typeface="+mn-cs"/>
              </a:rPr>
              <a:t>В терминал выводится просьба о вводе числа в терминал;</a:t>
            </a:r>
          </a:p>
          <a:p>
            <a:r>
              <a:rPr lang="ru-RU" sz="1200" kern="1200" dirty="0">
                <a:solidFill>
                  <a:schemeClr val="tx1"/>
                </a:solidFill>
                <a:effectLst/>
                <a:latin typeface="+mn-lt"/>
                <a:ea typeface="+mn-ea"/>
                <a:cs typeface="+mn-cs"/>
              </a:rPr>
              <a:t>В программе переменная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приравнивается к числу, которое ввёл пользователь в терминал;</a:t>
            </a:r>
          </a:p>
          <a:p>
            <a:r>
              <a:rPr lang="ru-RU" sz="1200" kern="1200" dirty="0">
                <a:solidFill>
                  <a:schemeClr val="tx1"/>
                </a:solidFill>
                <a:effectLst/>
                <a:latin typeface="+mn-lt"/>
                <a:ea typeface="+mn-ea"/>
                <a:cs typeface="+mn-cs"/>
              </a:rPr>
              <a:t>В терминал выводится просьба о вводе числа в терминал;</a:t>
            </a:r>
          </a:p>
          <a:p>
            <a:r>
              <a:rPr lang="ru-RU" sz="1200" kern="1200" dirty="0">
                <a:solidFill>
                  <a:schemeClr val="tx1"/>
                </a:solidFill>
                <a:effectLst/>
                <a:latin typeface="+mn-lt"/>
                <a:ea typeface="+mn-ea"/>
                <a:cs typeface="+mn-cs"/>
              </a:rPr>
              <a:t>В программе переменная "</a:t>
            </a:r>
            <a:r>
              <a:rPr lang="en-US" sz="1200" kern="1200" dirty="0">
                <a:solidFill>
                  <a:schemeClr val="tx1"/>
                </a:solidFill>
                <a:effectLst/>
                <a:latin typeface="+mn-lt"/>
                <a:ea typeface="+mn-ea"/>
                <a:cs typeface="+mn-cs"/>
              </a:rPr>
              <a:t>b</a:t>
            </a:r>
            <a:r>
              <a:rPr lang="ru-RU" sz="1200" kern="1200" dirty="0">
                <a:solidFill>
                  <a:schemeClr val="tx1"/>
                </a:solidFill>
                <a:effectLst/>
                <a:latin typeface="+mn-lt"/>
                <a:ea typeface="+mn-ea"/>
                <a:cs typeface="+mn-cs"/>
              </a:rPr>
              <a:t>" приравнивается к числу, которое ввёл пользователь в терминал;</a:t>
            </a:r>
          </a:p>
          <a:p>
            <a:r>
              <a:rPr lang="ru-RU" sz="1200" kern="1200" dirty="0">
                <a:solidFill>
                  <a:schemeClr val="tx1"/>
                </a:solidFill>
                <a:effectLst/>
                <a:latin typeface="+mn-lt"/>
                <a:ea typeface="+mn-ea"/>
                <a:cs typeface="+mn-cs"/>
              </a:rPr>
              <a:t>Далее переменная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присваивает переменную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"умноженную на переменную "</a:t>
            </a:r>
            <a:r>
              <a:rPr lang="en-US" sz="1200" kern="1200" dirty="0">
                <a:solidFill>
                  <a:schemeClr val="tx1"/>
                </a:solidFill>
                <a:effectLst/>
                <a:latin typeface="+mn-lt"/>
                <a:ea typeface="+mn-ea"/>
                <a:cs typeface="+mn-cs"/>
              </a:rPr>
              <a:t>b</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Далее в терминал выводится переменная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Конец программы.</a:t>
            </a:r>
          </a:p>
          <a:p>
            <a:r>
              <a:rPr lang="ru-RU" sz="1200" kern="1200" dirty="0">
                <a:solidFill>
                  <a:schemeClr val="tx1"/>
                </a:solidFill>
                <a:effectLst/>
                <a:latin typeface="+mn-lt"/>
                <a:ea typeface="+mn-ea"/>
                <a:cs typeface="+mn-cs"/>
              </a:rPr>
              <a:t>3. Программа на </a:t>
            </a:r>
            <a:r>
              <a:rPr lang="en-US" sz="1200" kern="1200" dirty="0">
                <a:solidFill>
                  <a:schemeClr val="tx1"/>
                </a:solidFill>
                <a:effectLst/>
                <a:latin typeface="+mn-lt"/>
                <a:ea typeface="+mn-ea"/>
                <a:cs typeface="+mn-cs"/>
              </a:rPr>
              <a:t>java script</a:t>
            </a:r>
            <a:r>
              <a:rPr lang="ru-RU"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Java script</a:t>
            </a:r>
            <a:r>
              <a:rPr lang="ru-RU" sz="1200" kern="1200" dirty="0">
                <a:solidFill>
                  <a:schemeClr val="tx1"/>
                </a:solidFill>
                <a:effectLst/>
                <a:latin typeface="+mn-lt"/>
                <a:ea typeface="+mn-ea"/>
                <a:cs typeface="+mn-cs"/>
              </a:rPr>
              <a:t> – это язык управления элементами на сайте.</a:t>
            </a:r>
          </a:p>
          <a:p>
            <a:r>
              <a:rPr lang="ru-RU" sz="1200" kern="1200" dirty="0">
                <a:solidFill>
                  <a:schemeClr val="tx1"/>
                </a:solidFill>
                <a:effectLst/>
                <a:latin typeface="+mn-lt"/>
                <a:ea typeface="+mn-ea"/>
                <a:cs typeface="+mn-cs"/>
              </a:rPr>
              <a:t>Я создал программу на </a:t>
            </a:r>
            <a:r>
              <a:rPr lang="en-US" sz="1200" kern="1200" dirty="0">
                <a:solidFill>
                  <a:schemeClr val="tx1"/>
                </a:solidFill>
                <a:effectLst/>
                <a:latin typeface="+mn-lt"/>
                <a:ea typeface="+mn-ea"/>
                <a:cs typeface="+mn-cs"/>
              </a:rPr>
              <a:t>java script</a:t>
            </a:r>
            <a:r>
              <a:rPr lang="ru-RU" sz="1200" kern="1200" dirty="0">
                <a:solidFill>
                  <a:schemeClr val="tx1"/>
                </a:solidFill>
                <a:effectLst/>
                <a:latin typeface="+mn-lt"/>
                <a:ea typeface="+mn-ea"/>
                <a:cs typeface="+mn-cs"/>
              </a:rPr>
              <a:t>, которая умножает два числа.</a:t>
            </a:r>
          </a:p>
          <a:p>
            <a:r>
              <a:rPr lang="ru-RU" sz="1200" kern="1200" dirty="0">
                <a:solidFill>
                  <a:schemeClr val="tx1"/>
                </a:solidFill>
                <a:effectLst/>
                <a:latin typeface="+mn-lt"/>
                <a:ea typeface="+mn-ea"/>
                <a:cs typeface="+mn-cs"/>
              </a:rPr>
              <a:t>Создание программы:</a:t>
            </a:r>
          </a:p>
          <a:p>
            <a:r>
              <a:rPr lang="ru-RU" sz="1200" kern="1200" dirty="0">
                <a:solidFill>
                  <a:schemeClr val="tx1"/>
                </a:solidFill>
                <a:effectLst/>
                <a:latin typeface="+mn-lt"/>
                <a:ea typeface="+mn-ea"/>
                <a:cs typeface="+mn-cs"/>
              </a:rPr>
              <a:t>В программе переменная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приравнивается к числу, которое ввёл пользователь в терминал. В терминал выводится просьба о вводе числа в терминал;</a:t>
            </a:r>
          </a:p>
          <a:p>
            <a:r>
              <a:rPr lang="ru-RU" sz="1200" kern="1200" dirty="0">
                <a:solidFill>
                  <a:schemeClr val="tx1"/>
                </a:solidFill>
                <a:effectLst/>
                <a:latin typeface="+mn-lt"/>
                <a:ea typeface="+mn-ea"/>
                <a:cs typeface="+mn-cs"/>
              </a:rPr>
              <a:t>В программе переменная "</a:t>
            </a:r>
            <a:r>
              <a:rPr lang="en-US" sz="1200" kern="1200" dirty="0">
                <a:solidFill>
                  <a:schemeClr val="tx1"/>
                </a:solidFill>
                <a:effectLst/>
                <a:latin typeface="+mn-lt"/>
                <a:ea typeface="+mn-ea"/>
                <a:cs typeface="+mn-cs"/>
              </a:rPr>
              <a:t>b</a:t>
            </a:r>
            <a:r>
              <a:rPr lang="ru-RU" sz="1200" kern="1200" dirty="0">
                <a:solidFill>
                  <a:schemeClr val="tx1"/>
                </a:solidFill>
                <a:effectLst/>
                <a:latin typeface="+mn-lt"/>
                <a:ea typeface="+mn-ea"/>
                <a:cs typeface="+mn-cs"/>
              </a:rPr>
              <a:t>" приравнивается к числу, которое ввёл пользователь в терминал. В терминал выводится просьба о вводе числа в терминал;</a:t>
            </a:r>
          </a:p>
          <a:p>
            <a:r>
              <a:rPr lang="ru-RU" sz="1200" kern="1200" dirty="0">
                <a:solidFill>
                  <a:schemeClr val="tx1"/>
                </a:solidFill>
                <a:effectLst/>
                <a:latin typeface="+mn-lt"/>
                <a:ea typeface="+mn-ea"/>
                <a:cs typeface="+mn-cs"/>
              </a:rPr>
              <a:t>В программе создаётся переменная "</a:t>
            </a:r>
            <a:r>
              <a:rPr lang="en-US" sz="1200" kern="1200" dirty="0">
                <a:solidFill>
                  <a:schemeClr val="tx1"/>
                </a:solidFill>
                <a:effectLst/>
                <a:latin typeface="+mn-lt"/>
                <a:ea typeface="+mn-ea"/>
                <a:cs typeface="+mn-cs"/>
              </a:rPr>
              <a:t>c</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Далее переменная "</a:t>
            </a:r>
            <a:r>
              <a:rPr lang="en-US" sz="1200" kern="1200" dirty="0">
                <a:solidFill>
                  <a:schemeClr val="tx1"/>
                </a:solidFill>
                <a:effectLst/>
                <a:latin typeface="+mn-lt"/>
                <a:ea typeface="+mn-ea"/>
                <a:cs typeface="+mn-cs"/>
              </a:rPr>
              <a:t>c</a:t>
            </a:r>
            <a:r>
              <a:rPr lang="ru-RU" sz="1200" kern="1200" dirty="0">
                <a:solidFill>
                  <a:schemeClr val="tx1"/>
                </a:solidFill>
                <a:effectLst/>
                <a:latin typeface="+mn-lt"/>
                <a:ea typeface="+mn-ea"/>
                <a:cs typeface="+mn-cs"/>
              </a:rPr>
              <a:t>" присваивает переменную "</a:t>
            </a:r>
            <a:r>
              <a:rPr lang="en-US" sz="1200" kern="12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умноженную на переменную "</a:t>
            </a:r>
            <a:r>
              <a:rPr lang="en-US" sz="1200" kern="1200" dirty="0">
                <a:solidFill>
                  <a:schemeClr val="tx1"/>
                </a:solidFill>
                <a:effectLst/>
                <a:latin typeface="+mn-lt"/>
                <a:ea typeface="+mn-ea"/>
                <a:cs typeface="+mn-cs"/>
              </a:rPr>
              <a:t>b</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Далее в терминал выводится переменная "</a:t>
            </a:r>
            <a:r>
              <a:rPr lang="en-US" sz="1200" kern="1200" dirty="0">
                <a:solidFill>
                  <a:schemeClr val="tx1"/>
                </a:solidFill>
                <a:effectLst/>
                <a:latin typeface="+mn-lt"/>
                <a:ea typeface="+mn-ea"/>
                <a:cs typeface="+mn-cs"/>
              </a:rPr>
              <a:t>c</a:t>
            </a:r>
            <a:r>
              <a:rPr lang="ru-RU" sz="1200" kern="1200" dirty="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32</a:t>
            </a:fld>
            <a:endParaRPr lang="ru-RU"/>
          </a:p>
        </p:txBody>
      </p:sp>
    </p:spTree>
    <p:extLst>
      <p:ext uri="{BB962C8B-B14F-4D97-AF65-F5344CB8AC3E}">
        <p14:creationId xmlns:p14="http://schemas.microsoft.com/office/powerpoint/2010/main" val="115171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Программа на </a:t>
            </a:r>
            <a:r>
              <a:rPr lang="en-US" sz="1200" kern="1200" dirty="0">
                <a:solidFill>
                  <a:schemeClr val="tx1"/>
                </a:solidFill>
                <a:effectLst/>
                <a:latin typeface="+mn-lt"/>
                <a:ea typeface="+mn-ea"/>
                <a:cs typeface="+mn-cs"/>
              </a:rPr>
              <a:t>python</a:t>
            </a:r>
            <a:r>
              <a:rPr lang="ru-RU" sz="1200" kern="1200" dirty="0">
                <a:solidFill>
                  <a:schemeClr val="tx1"/>
                </a:solidFill>
                <a:effectLst/>
                <a:latin typeface="+mn-lt"/>
                <a:ea typeface="+mn-ea"/>
                <a:cs typeface="+mn-cs"/>
              </a:rPr>
              <a:t> совместима с операционными системами </a:t>
            </a:r>
            <a:r>
              <a:rPr lang="en-US" sz="1200" kern="1200" dirty="0">
                <a:solidFill>
                  <a:schemeClr val="tx1"/>
                </a:solidFill>
                <a:effectLst/>
                <a:latin typeface="+mn-lt"/>
                <a:ea typeface="+mn-ea"/>
                <a:cs typeface="+mn-cs"/>
              </a:rPr>
              <a:t>windows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macos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linux</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Программа на </a:t>
            </a:r>
            <a:r>
              <a:rPr lang="en-US" sz="1200" kern="1200" dirty="0">
                <a:solidFill>
                  <a:schemeClr val="tx1"/>
                </a:solidFill>
                <a:effectLst/>
                <a:latin typeface="+mn-lt"/>
                <a:ea typeface="+mn-ea"/>
                <a:cs typeface="+mn-cs"/>
              </a:rPr>
              <a:t>pascal</a:t>
            </a:r>
            <a:r>
              <a:rPr lang="ru-RU" sz="1200" kern="1200" dirty="0">
                <a:solidFill>
                  <a:schemeClr val="tx1"/>
                </a:solidFill>
                <a:effectLst/>
                <a:latin typeface="+mn-lt"/>
                <a:ea typeface="+mn-ea"/>
                <a:cs typeface="+mn-cs"/>
              </a:rPr>
              <a:t> совместима с операционными системами </a:t>
            </a:r>
            <a:r>
              <a:rPr lang="en-US" sz="1200" kern="1200" dirty="0">
                <a:solidFill>
                  <a:schemeClr val="tx1"/>
                </a:solidFill>
                <a:effectLst/>
                <a:latin typeface="+mn-lt"/>
                <a:ea typeface="+mn-ea"/>
                <a:cs typeface="+mn-cs"/>
              </a:rPr>
              <a:t>windows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macos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linux</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Программа на </a:t>
            </a:r>
            <a:r>
              <a:rPr lang="en-US" sz="1200" kern="1200" dirty="0">
                <a:solidFill>
                  <a:schemeClr val="tx1"/>
                </a:solidFill>
                <a:effectLst/>
                <a:latin typeface="+mn-lt"/>
                <a:ea typeface="+mn-ea"/>
                <a:cs typeface="+mn-cs"/>
              </a:rPr>
              <a:t>java script</a:t>
            </a:r>
            <a:r>
              <a:rPr lang="ru-RU" sz="1200" kern="1200" dirty="0">
                <a:solidFill>
                  <a:schemeClr val="tx1"/>
                </a:solidFill>
                <a:effectLst/>
                <a:latin typeface="+mn-lt"/>
                <a:ea typeface="+mn-ea"/>
                <a:cs typeface="+mn-cs"/>
              </a:rPr>
              <a:t> совместима с операционными системами </a:t>
            </a:r>
            <a:r>
              <a:rPr lang="en-US" sz="1200" kern="1200" dirty="0">
                <a:solidFill>
                  <a:schemeClr val="tx1"/>
                </a:solidFill>
                <a:effectLst/>
                <a:latin typeface="+mn-lt"/>
                <a:ea typeface="+mn-ea"/>
                <a:cs typeface="+mn-cs"/>
              </a:rPr>
              <a:t>windows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macos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linux</a:t>
            </a:r>
            <a:r>
              <a:rPr lang="ru-RU" sz="1200" kern="1200" dirty="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34</a:t>
            </a:fld>
            <a:endParaRPr lang="ru-RU"/>
          </a:p>
        </p:txBody>
      </p:sp>
    </p:spTree>
    <p:extLst>
      <p:ext uri="{BB962C8B-B14F-4D97-AF65-F5344CB8AC3E}">
        <p14:creationId xmlns:p14="http://schemas.microsoft.com/office/powerpoint/2010/main" val="288242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Анкета – это опросный лист для получения каких-либо сведений о том, кто его заполняет, или для получения ответов на вопросы, составленные по определенной программе.</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36</a:t>
            </a:fld>
            <a:endParaRPr lang="ru-RU"/>
          </a:p>
        </p:txBody>
      </p:sp>
    </p:spTree>
    <p:extLst>
      <p:ext uri="{BB962C8B-B14F-4D97-AF65-F5344CB8AC3E}">
        <p14:creationId xmlns:p14="http://schemas.microsoft.com/office/powerpoint/2010/main" val="1862737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Первый принцип.</a:t>
            </a:r>
          </a:p>
          <a:p>
            <a:r>
              <a:rPr lang="ru-RU" sz="1200" kern="1200" dirty="0">
                <a:solidFill>
                  <a:schemeClr val="tx1"/>
                </a:solidFill>
                <a:effectLst/>
                <a:latin typeface="+mn-lt"/>
                <a:ea typeface="+mn-ea"/>
                <a:cs typeface="+mn-cs"/>
              </a:rPr>
              <a:t>Программная логика вопросов не должна быть смешиваема с логикой построения анкеты. Опросный лист строится под углом зрения психологии восприятия опрашиваемого.</a:t>
            </a:r>
          </a:p>
          <a:p>
            <a:r>
              <a:rPr lang="ru-RU" sz="1200" kern="1200" dirty="0">
                <a:solidFill>
                  <a:schemeClr val="tx1"/>
                </a:solidFill>
                <a:effectLst/>
                <a:latin typeface="+mn-lt"/>
                <a:ea typeface="+mn-ea"/>
                <a:cs typeface="+mn-cs"/>
              </a:rPr>
              <a:t>Второй принцип.</a:t>
            </a:r>
          </a:p>
          <a:p>
            <a:r>
              <a:rPr lang="ru-RU" sz="1200" kern="1200" dirty="0">
                <a:solidFill>
                  <a:schemeClr val="tx1"/>
                </a:solidFill>
                <a:effectLst/>
                <a:latin typeface="+mn-lt"/>
                <a:ea typeface="+mn-ea"/>
                <a:cs typeface="+mn-cs"/>
              </a:rPr>
              <a:t>Непременный учет специфики культуры и практического опыта опрашиваемой аудитории.</a:t>
            </a:r>
          </a:p>
          <a:p>
            <a:r>
              <a:rPr lang="ru-RU" sz="1200" kern="1200" dirty="0">
                <a:solidFill>
                  <a:schemeClr val="tx1"/>
                </a:solidFill>
                <a:effectLst/>
                <a:latin typeface="+mn-lt"/>
                <a:ea typeface="+mn-ea"/>
                <a:cs typeface="+mn-cs"/>
              </a:rPr>
              <a:t>Третий принцип.</a:t>
            </a:r>
          </a:p>
          <a:p>
            <a:r>
              <a:rPr lang="ru-RU" sz="1200" kern="1200" dirty="0">
                <a:solidFill>
                  <a:schemeClr val="tx1"/>
                </a:solidFill>
                <a:effectLst/>
                <a:latin typeface="+mn-lt"/>
                <a:ea typeface="+mn-ea"/>
                <a:cs typeface="+mn-cs"/>
              </a:rPr>
              <a:t>Одни и те же вопросы, расположенные в разной последовательности, дадут разную информацию.</a:t>
            </a:r>
          </a:p>
          <a:p>
            <a:r>
              <a:rPr lang="ru-RU" sz="1200" kern="1200" dirty="0">
                <a:solidFill>
                  <a:schemeClr val="tx1"/>
                </a:solidFill>
                <a:effectLst/>
                <a:latin typeface="+mn-lt"/>
                <a:ea typeface="+mn-ea"/>
                <a:cs typeface="+mn-cs"/>
              </a:rPr>
              <a:t>Четвертый принцип.</a:t>
            </a:r>
          </a:p>
          <a:p>
            <a:r>
              <a:rPr lang="ru-RU" sz="1200" kern="1200" dirty="0">
                <a:solidFill>
                  <a:schemeClr val="tx1"/>
                </a:solidFill>
                <a:effectLst/>
                <a:latin typeface="+mn-lt"/>
                <a:ea typeface="+mn-ea"/>
                <a:cs typeface="+mn-cs"/>
              </a:rPr>
              <a:t>Смысловые "блоки" опросного листа должны быть примерно одного объема. Доминирование какого-то "блока" неизбежно сказывается на качестве ответов по другим смысловым "блокам".</a:t>
            </a:r>
          </a:p>
          <a:p>
            <a:r>
              <a:rPr lang="ru-RU" sz="1200" kern="1200" dirty="0">
                <a:solidFill>
                  <a:schemeClr val="tx1"/>
                </a:solidFill>
                <a:effectLst/>
                <a:latin typeface="+mn-lt"/>
                <a:ea typeface="+mn-ea"/>
                <a:cs typeface="+mn-cs"/>
              </a:rPr>
              <a:t>Пятый принцип.</a:t>
            </a:r>
          </a:p>
          <a:p>
            <a:r>
              <a:rPr lang="ru-RU" sz="1200" kern="1200" dirty="0">
                <a:solidFill>
                  <a:schemeClr val="tx1"/>
                </a:solidFill>
                <a:effectLst/>
                <a:latin typeface="+mn-lt"/>
                <a:ea typeface="+mn-ea"/>
                <a:cs typeface="+mn-cs"/>
              </a:rPr>
              <a:t>Распределение вопросов по степени их трудности.</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38</a:t>
            </a:fld>
            <a:endParaRPr lang="ru-RU"/>
          </a:p>
        </p:txBody>
      </p:sp>
    </p:spTree>
    <p:extLst>
      <p:ext uri="{BB962C8B-B14F-4D97-AF65-F5344CB8AC3E}">
        <p14:creationId xmlns:p14="http://schemas.microsoft.com/office/powerpoint/2010/main" val="3372018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Я создал опросник.</a:t>
            </a:r>
          </a:p>
          <a:p>
            <a:r>
              <a:rPr lang="ru-RU" sz="1200" kern="1200" dirty="0">
                <a:solidFill>
                  <a:schemeClr val="tx1"/>
                </a:solidFill>
                <a:effectLst/>
                <a:latin typeface="+mn-lt"/>
                <a:ea typeface="+mn-ea"/>
                <a:cs typeface="+mn-cs"/>
              </a:rPr>
              <a:t>Опросник – это любой список вопросов.</a:t>
            </a:r>
          </a:p>
          <a:p>
            <a:r>
              <a:rPr lang="ru-RU" sz="1200" kern="1200" dirty="0">
                <a:solidFill>
                  <a:schemeClr val="tx1"/>
                </a:solidFill>
                <a:effectLst/>
                <a:latin typeface="+mn-lt"/>
                <a:ea typeface="+mn-ea"/>
                <a:cs typeface="+mn-cs"/>
              </a:rPr>
              <a:t>Опросник можно создать с помощью языка программирования </a:t>
            </a:r>
            <a:r>
              <a:rPr lang="en-US" sz="1200" kern="1200" dirty="0">
                <a:solidFill>
                  <a:schemeClr val="tx1"/>
                </a:solidFill>
                <a:effectLst/>
                <a:latin typeface="+mn-lt"/>
                <a:ea typeface="+mn-ea"/>
                <a:cs typeface="+mn-cs"/>
              </a:rPr>
              <a:t>html </a:t>
            </a:r>
            <a:r>
              <a:rPr lang="ru-RU" sz="1200" kern="1200" dirty="0">
                <a:solidFill>
                  <a:schemeClr val="tx1"/>
                </a:solidFill>
                <a:effectLst/>
                <a:latin typeface="+mn-lt"/>
                <a:ea typeface="+mn-ea"/>
                <a:cs typeface="+mn-cs"/>
              </a:rPr>
              <a:t>и используя стиль </a:t>
            </a:r>
            <a:r>
              <a:rPr lang="en-US" sz="1200" kern="1200" dirty="0">
                <a:solidFill>
                  <a:schemeClr val="tx1"/>
                </a:solidFill>
                <a:effectLst/>
                <a:latin typeface="+mn-lt"/>
                <a:ea typeface="+mn-ea"/>
                <a:cs typeface="+mn-cs"/>
              </a:rPr>
              <a:t>css</a:t>
            </a:r>
            <a:r>
              <a:rPr lang="ru-RU"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Html</a:t>
            </a:r>
            <a:r>
              <a:rPr lang="ru-RU" sz="1200" kern="1200" dirty="0">
                <a:solidFill>
                  <a:schemeClr val="tx1"/>
                </a:solidFill>
                <a:effectLst/>
                <a:latin typeface="+mn-lt"/>
                <a:ea typeface="+mn-ea"/>
                <a:cs typeface="+mn-cs"/>
              </a:rPr>
              <a:t> – это язык гипертекстовой разметки документов.</a:t>
            </a:r>
          </a:p>
          <a:p>
            <a:r>
              <a:rPr lang="ru-RU" sz="1200" kern="1200" dirty="0">
                <a:solidFill>
                  <a:schemeClr val="tx1"/>
                </a:solidFill>
                <a:effectLst/>
                <a:latin typeface="+mn-lt"/>
                <a:ea typeface="+mn-ea"/>
                <a:cs typeface="+mn-cs"/>
              </a:rPr>
              <a:t>CSS – это код, который используется для стилизации веб-страницы.</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40</a:t>
            </a:fld>
            <a:endParaRPr lang="ru-RU"/>
          </a:p>
        </p:txBody>
      </p:sp>
    </p:spTree>
    <p:extLst>
      <p:ext uri="{BB962C8B-B14F-4D97-AF65-F5344CB8AC3E}">
        <p14:creationId xmlns:p14="http://schemas.microsoft.com/office/powerpoint/2010/main" val="2045553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Опросник – это любой список вопросов.</a:t>
            </a:r>
          </a:p>
          <a:p>
            <a:r>
              <a:rPr lang="ru-RU" sz="1200" kern="1200" dirty="0">
                <a:solidFill>
                  <a:schemeClr val="tx1"/>
                </a:solidFill>
                <a:effectLst/>
                <a:latin typeface="+mn-lt"/>
                <a:ea typeface="+mn-ea"/>
                <a:cs typeface="+mn-cs"/>
              </a:rPr>
              <a:t>Опросник можно создать с помощью языка программирования </a:t>
            </a:r>
            <a:r>
              <a:rPr lang="en-US" sz="1200" kern="1200" dirty="0">
                <a:solidFill>
                  <a:schemeClr val="tx1"/>
                </a:solidFill>
                <a:effectLst/>
                <a:latin typeface="+mn-lt"/>
                <a:ea typeface="+mn-ea"/>
                <a:cs typeface="+mn-cs"/>
              </a:rPr>
              <a:t>html </a:t>
            </a:r>
            <a:r>
              <a:rPr lang="ru-RU" sz="1200" kern="1200" dirty="0">
                <a:solidFill>
                  <a:schemeClr val="tx1"/>
                </a:solidFill>
                <a:effectLst/>
                <a:latin typeface="+mn-lt"/>
                <a:ea typeface="+mn-ea"/>
                <a:cs typeface="+mn-cs"/>
              </a:rPr>
              <a:t>и используя стиль </a:t>
            </a:r>
            <a:r>
              <a:rPr lang="en-US" sz="1200" kern="1200" dirty="0">
                <a:solidFill>
                  <a:schemeClr val="tx1"/>
                </a:solidFill>
                <a:effectLst/>
                <a:latin typeface="+mn-lt"/>
                <a:ea typeface="+mn-ea"/>
                <a:cs typeface="+mn-cs"/>
              </a:rPr>
              <a:t>css</a:t>
            </a:r>
            <a:r>
              <a:rPr lang="ru-RU"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Html</a:t>
            </a:r>
            <a:r>
              <a:rPr lang="ru-RU" sz="1200" kern="1200" dirty="0">
                <a:solidFill>
                  <a:schemeClr val="tx1"/>
                </a:solidFill>
                <a:effectLst/>
                <a:latin typeface="+mn-lt"/>
                <a:ea typeface="+mn-ea"/>
                <a:cs typeface="+mn-cs"/>
              </a:rPr>
              <a:t> – это язык гипертекстовой разметки документов.</a:t>
            </a:r>
          </a:p>
          <a:p>
            <a:r>
              <a:rPr lang="ru-RU" sz="1200" kern="1200" dirty="0">
                <a:solidFill>
                  <a:schemeClr val="tx1"/>
                </a:solidFill>
                <a:effectLst/>
                <a:latin typeface="+mn-lt"/>
                <a:ea typeface="+mn-ea"/>
                <a:cs typeface="+mn-cs"/>
              </a:rPr>
              <a:t>CSS – это код, который используется для стилизации веб-страницы.</a:t>
            </a:r>
          </a:p>
          <a:p>
            <a:r>
              <a:rPr lang="ru-RU" sz="1200" kern="1200" dirty="0">
                <a:solidFill>
                  <a:schemeClr val="tx1"/>
                </a:solidFill>
                <a:effectLst/>
                <a:latin typeface="+mn-lt"/>
                <a:ea typeface="+mn-ea"/>
                <a:cs typeface="+mn-cs"/>
              </a:rPr>
              <a:t>Я создал опросник.</a:t>
            </a:r>
          </a:p>
          <a:p>
            <a:r>
              <a:rPr lang="ru-RU" sz="1200" kern="1200" dirty="0">
                <a:solidFill>
                  <a:schemeClr val="tx1"/>
                </a:solidFill>
                <a:effectLst/>
                <a:latin typeface="+mn-lt"/>
                <a:ea typeface="+mn-ea"/>
                <a:cs typeface="+mn-cs"/>
              </a:rPr>
              <a:t>В своём опроснике я попросил оценить тест.</a:t>
            </a:r>
          </a:p>
          <a:p>
            <a:r>
              <a:rPr lang="ru-RU" sz="1200" kern="1200" dirty="0">
                <a:solidFill>
                  <a:schemeClr val="tx1"/>
                </a:solidFill>
                <a:effectLst/>
                <a:latin typeface="+mn-lt"/>
                <a:ea typeface="+mn-ea"/>
                <a:cs typeface="+mn-cs"/>
              </a:rPr>
              <a:t>Результаты оценок теста изображены на слайде.</a:t>
            </a:r>
          </a:p>
        </p:txBody>
      </p:sp>
      <p:sp>
        <p:nvSpPr>
          <p:cNvPr id="4" name="Номер слайда 3"/>
          <p:cNvSpPr>
            <a:spLocks noGrp="1"/>
          </p:cNvSpPr>
          <p:nvPr>
            <p:ph type="sldNum" sz="quarter" idx="5"/>
          </p:nvPr>
        </p:nvSpPr>
        <p:spPr/>
        <p:txBody>
          <a:bodyPr/>
          <a:lstStyle/>
          <a:p>
            <a:fld id="{2618D8F7-06CF-4C0A-AABD-E96425719E02}" type="slidenum">
              <a:rPr lang="ru-RU" smtClean="0"/>
              <a:t>42</a:t>
            </a:fld>
            <a:endParaRPr lang="ru-RU"/>
          </a:p>
        </p:txBody>
      </p:sp>
    </p:spTree>
    <p:extLst>
      <p:ext uri="{BB962C8B-B14F-4D97-AF65-F5344CB8AC3E}">
        <p14:creationId xmlns:p14="http://schemas.microsoft.com/office/powerpoint/2010/main" val="80481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kern="1200" dirty="0">
                <a:solidFill>
                  <a:schemeClr val="tx1"/>
                </a:solidFill>
                <a:effectLst/>
                <a:latin typeface="+mn-lt"/>
                <a:ea typeface="+mn-ea"/>
                <a:cs typeface="+mn-cs"/>
              </a:rPr>
              <a:t>Я создал сайт.</a:t>
            </a:r>
          </a:p>
          <a:p>
            <a:r>
              <a:rPr lang="ru-RU" sz="1200" b="0" kern="1200" dirty="0">
                <a:solidFill>
                  <a:schemeClr val="tx1"/>
                </a:solidFill>
                <a:effectLst/>
                <a:latin typeface="+mn-lt"/>
                <a:ea typeface="+mn-ea"/>
                <a:cs typeface="+mn-cs"/>
              </a:rPr>
              <a:t>Сайт</a:t>
            </a:r>
            <a:r>
              <a:rPr lang="ru-RU" sz="1200" kern="1200" dirty="0">
                <a:solidFill>
                  <a:schemeClr val="tx1"/>
                </a:solidFill>
                <a:effectLst/>
                <a:latin typeface="+mn-lt"/>
                <a:ea typeface="+mn-ea"/>
                <a:cs typeface="+mn-cs"/>
              </a:rPr>
              <a:t> представляет собой совокупность логически связанных между собой страниц и функций.</a:t>
            </a:r>
          </a:p>
          <a:p>
            <a:r>
              <a:rPr lang="ru-RU" sz="1200" kern="1200" dirty="0">
                <a:solidFill>
                  <a:schemeClr val="tx1"/>
                </a:solidFill>
                <a:effectLst/>
                <a:latin typeface="+mn-lt"/>
                <a:ea typeface="+mn-ea"/>
                <a:cs typeface="+mn-cs"/>
              </a:rPr>
              <a:t>Сайт можно создать с помощью языка программирования </a:t>
            </a:r>
            <a:r>
              <a:rPr lang="en-US" sz="1200" kern="1200" dirty="0">
                <a:solidFill>
                  <a:schemeClr val="tx1"/>
                </a:solidFill>
                <a:effectLst/>
                <a:latin typeface="+mn-lt"/>
                <a:ea typeface="+mn-ea"/>
                <a:cs typeface="+mn-cs"/>
              </a:rPr>
              <a:t>html </a:t>
            </a:r>
            <a:r>
              <a:rPr lang="ru-RU" sz="1200" kern="1200" dirty="0">
                <a:solidFill>
                  <a:schemeClr val="tx1"/>
                </a:solidFill>
                <a:effectLst/>
                <a:latin typeface="+mn-lt"/>
                <a:ea typeface="+mn-ea"/>
                <a:cs typeface="+mn-cs"/>
              </a:rPr>
              <a:t>и используя стиль </a:t>
            </a:r>
            <a:r>
              <a:rPr lang="en-US" sz="1200" kern="1200" dirty="0">
                <a:solidFill>
                  <a:schemeClr val="tx1"/>
                </a:solidFill>
                <a:effectLst/>
                <a:latin typeface="+mn-lt"/>
                <a:ea typeface="+mn-ea"/>
                <a:cs typeface="+mn-cs"/>
              </a:rPr>
              <a:t>css</a:t>
            </a:r>
            <a:r>
              <a:rPr lang="ru-RU" sz="1200" kern="1200" dirty="0">
                <a:solidFill>
                  <a:schemeClr val="tx1"/>
                </a:solidFill>
                <a:effectLst/>
                <a:latin typeface="+mn-lt"/>
                <a:ea typeface="+mn-ea"/>
                <a:cs typeface="+mn-cs"/>
              </a:rPr>
              <a:t>.</a:t>
            </a:r>
          </a:p>
          <a:p>
            <a:r>
              <a:rPr lang="ru-RU" dirty="0"/>
              <a:t>В моём сайте проводится тест по математике.</a:t>
            </a:r>
          </a:p>
        </p:txBody>
      </p:sp>
      <p:sp>
        <p:nvSpPr>
          <p:cNvPr id="4" name="Номер слайда 3"/>
          <p:cNvSpPr>
            <a:spLocks noGrp="1"/>
          </p:cNvSpPr>
          <p:nvPr>
            <p:ph type="sldNum" sz="quarter" idx="5"/>
          </p:nvPr>
        </p:nvSpPr>
        <p:spPr/>
        <p:txBody>
          <a:bodyPr/>
          <a:lstStyle/>
          <a:p>
            <a:fld id="{2618D8F7-06CF-4C0A-AABD-E96425719E02}" type="slidenum">
              <a:rPr lang="ru-RU" smtClean="0"/>
              <a:t>44</a:t>
            </a:fld>
            <a:endParaRPr lang="ru-RU"/>
          </a:p>
        </p:txBody>
      </p:sp>
    </p:spTree>
    <p:extLst>
      <p:ext uri="{BB962C8B-B14F-4D97-AF65-F5344CB8AC3E}">
        <p14:creationId xmlns:p14="http://schemas.microsoft.com/office/powerpoint/2010/main" val="120713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Создание программного обеспечения осуществляется последовательно в соответствии со следующими основными этапами.</a:t>
            </a:r>
          </a:p>
          <a:p>
            <a:r>
              <a:rPr lang="ru-RU" sz="1200" kern="1200" dirty="0">
                <a:solidFill>
                  <a:schemeClr val="tx1"/>
                </a:solidFill>
                <a:effectLst/>
                <a:latin typeface="+mn-lt"/>
                <a:ea typeface="+mn-ea"/>
                <a:cs typeface="+mn-cs"/>
              </a:rPr>
              <a:t>Этап 1. Определение проблемы.</a:t>
            </a:r>
          </a:p>
          <a:p>
            <a:r>
              <a:rPr lang="ru-RU" sz="1200" kern="1200" dirty="0">
                <a:solidFill>
                  <a:schemeClr val="tx1"/>
                </a:solidFill>
                <a:effectLst/>
                <a:latin typeface="+mn-lt"/>
                <a:ea typeface="+mn-ea"/>
                <a:cs typeface="+mn-cs"/>
              </a:rPr>
              <a:t>На данном этапе проводится простая формулировка сути проблемы без каких-либо намеков на ее возможные решения, при этом формулировать ее следует на языке, понятном пользователю, т.е. она должна быть описана с пользовательской точки зрения.</a:t>
            </a:r>
          </a:p>
          <a:p>
            <a:r>
              <a:rPr lang="ru-RU" sz="1200" kern="1200" dirty="0">
                <a:solidFill>
                  <a:schemeClr val="tx1"/>
                </a:solidFill>
                <a:effectLst/>
                <a:latin typeface="+mn-lt"/>
                <a:ea typeface="+mn-ea"/>
                <a:cs typeface="+mn-cs"/>
              </a:rPr>
              <a:t>Этап 2. Выработка требований.</a:t>
            </a:r>
          </a:p>
          <a:p>
            <a:r>
              <a:rPr lang="ru-RU" sz="1200" kern="1200" dirty="0">
                <a:solidFill>
                  <a:schemeClr val="tx1"/>
                </a:solidFill>
                <a:effectLst/>
                <a:latin typeface="+mn-lt"/>
                <a:ea typeface="+mn-ea"/>
                <a:cs typeface="+mn-cs"/>
              </a:rPr>
              <a:t>Подробное описание всех возможностей программы и действий, которые должна выполнять программа. Требования вырабатывают для того, чтобы свести к минимуму изменения системы после начала непосредственной разработки.</a:t>
            </a:r>
          </a:p>
          <a:p>
            <a:r>
              <a:rPr lang="ru-RU" sz="1200" u="none" kern="1200" dirty="0">
                <a:solidFill>
                  <a:schemeClr val="tx1"/>
                </a:solidFill>
                <a:effectLst/>
                <a:latin typeface="+mn-lt"/>
                <a:ea typeface="+mn-ea"/>
                <a:cs typeface="+mn-cs"/>
              </a:rPr>
              <a:t>Этап 3. Создание плана разработки</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На данном этапе в формальном виде составить план разработки программного обеспечения с учётом существующей проблемы и выработанных требований.</a:t>
            </a:r>
          </a:p>
          <a:p>
            <a:r>
              <a:rPr lang="ru-RU" sz="1200" kern="1200" dirty="0">
                <a:solidFill>
                  <a:schemeClr val="tx1"/>
                </a:solidFill>
                <a:effectLst/>
                <a:latin typeface="+mn-lt"/>
                <a:ea typeface="+mn-ea"/>
                <a:cs typeface="+mn-cs"/>
              </a:rPr>
              <a:t>Этап 4. Разработка архитектуры системы или высокоуровневое проектирование.</a:t>
            </a:r>
          </a:p>
          <a:p>
            <a:r>
              <a:rPr lang="ru-RU" sz="1200" kern="1200" dirty="0">
                <a:solidFill>
                  <a:schemeClr val="tx1"/>
                </a:solidFill>
                <a:effectLst/>
                <a:latin typeface="+mn-lt"/>
                <a:ea typeface="+mn-ea"/>
                <a:cs typeface="+mn-cs"/>
              </a:rPr>
              <a:t>Архитектура системы обычно включает:</a:t>
            </a:r>
          </a:p>
          <a:p>
            <a:r>
              <a:rPr lang="ru-RU" sz="1200" kern="1200" dirty="0">
                <a:solidFill>
                  <a:schemeClr val="tx1"/>
                </a:solidFill>
                <a:effectLst/>
                <a:latin typeface="+mn-lt"/>
                <a:ea typeface="+mn-ea"/>
                <a:cs typeface="+mn-cs"/>
              </a:rPr>
              <a:t>1. Общее описание системы;</a:t>
            </a:r>
          </a:p>
          <a:p>
            <a:r>
              <a:rPr lang="ru-RU" sz="1200" kern="1200" dirty="0">
                <a:solidFill>
                  <a:schemeClr val="tx1"/>
                </a:solidFill>
                <a:effectLst/>
                <a:latin typeface="+mn-lt"/>
                <a:ea typeface="+mn-ea"/>
                <a:cs typeface="+mn-cs"/>
              </a:rPr>
              <a:t>2. Основные компоненты;</a:t>
            </a:r>
          </a:p>
          <a:p>
            <a:r>
              <a:rPr lang="ru-RU" sz="1200" kern="1200" dirty="0">
                <a:solidFill>
                  <a:schemeClr val="tx1"/>
                </a:solidFill>
                <a:effectLst/>
                <a:latin typeface="+mn-lt"/>
                <a:ea typeface="+mn-ea"/>
                <a:cs typeface="+mn-cs"/>
              </a:rPr>
              <a:t>3. Формат и способ хранения данных;</a:t>
            </a:r>
          </a:p>
          <a:p>
            <a:r>
              <a:rPr lang="ru-RU" sz="1200" kern="1200" dirty="0">
                <a:solidFill>
                  <a:schemeClr val="tx1"/>
                </a:solidFill>
                <a:effectLst/>
                <a:latin typeface="+mn-lt"/>
                <a:ea typeface="+mn-ea"/>
                <a:cs typeface="+mn-cs"/>
              </a:rPr>
              <a:t>4. Специфические бизнес-правила;</a:t>
            </a:r>
          </a:p>
          <a:p>
            <a:r>
              <a:rPr lang="ru-RU" sz="1200" kern="1200" dirty="0">
                <a:solidFill>
                  <a:schemeClr val="tx1"/>
                </a:solidFill>
                <a:effectLst/>
                <a:latin typeface="+mn-lt"/>
                <a:ea typeface="+mn-ea"/>
                <a:cs typeface="+mn-cs"/>
              </a:rPr>
              <a:t>5. Способ организации пользовательского интерфейса;</a:t>
            </a:r>
          </a:p>
          <a:p>
            <a:r>
              <a:rPr lang="ru-RU" sz="1200" kern="1200" dirty="0">
                <a:solidFill>
                  <a:schemeClr val="tx1"/>
                </a:solidFill>
                <a:effectLst/>
                <a:latin typeface="+mn-lt"/>
                <a:ea typeface="+mn-ea"/>
                <a:cs typeface="+mn-cs"/>
              </a:rPr>
              <a:t>6. Подход к безопасности системы;</a:t>
            </a:r>
          </a:p>
          <a:p>
            <a:r>
              <a:rPr lang="ru-RU" sz="1200" kern="1200" dirty="0">
                <a:solidFill>
                  <a:schemeClr val="tx1"/>
                </a:solidFill>
                <a:effectLst/>
                <a:latin typeface="+mn-lt"/>
                <a:ea typeface="+mn-ea"/>
                <a:cs typeface="+mn-cs"/>
              </a:rPr>
              <a:t>7. Оценки производительности;</a:t>
            </a:r>
          </a:p>
          <a:p>
            <a:r>
              <a:rPr lang="ru-RU" sz="1200" kern="1200" dirty="0">
                <a:solidFill>
                  <a:schemeClr val="tx1"/>
                </a:solidFill>
                <a:effectLst/>
                <a:latin typeface="+mn-lt"/>
                <a:ea typeface="+mn-ea"/>
                <a:cs typeface="+mn-cs"/>
              </a:rPr>
              <a:t>8. Возможности масштабирования;</a:t>
            </a:r>
          </a:p>
          <a:p>
            <a:r>
              <a:rPr lang="ru-RU" sz="1200" kern="1200" dirty="0">
                <a:solidFill>
                  <a:schemeClr val="tx1"/>
                </a:solidFill>
                <a:effectLst/>
                <a:latin typeface="+mn-lt"/>
                <a:ea typeface="+mn-ea"/>
                <a:cs typeface="+mn-cs"/>
              </a:rPr>
              <a:t>9. Моменты, связанные с интернациональностью, т.е. будет ли система интернациональной.</a:t>
            </a:r>
          </a:p>
          <a:p>
            <a:r>
              <a:rPr lang="ru-RU" sz="1200" kern="1200" dirty="0">
                <a:solidFill>
                  <a:schemeClr val="tx1"/>
                </a:solidFill>
                <a:effectLst/>
                <a:latin typeface="+mn-lt"/>
                <a:ea typeface="+mn-ea"/>
                <a:cs typeface="+mn-cs"/>
              </a:rPr>
              <a:t>Этап 5. Детальное проектирование.</a:t>
            </a:r>
          </a:p>
          <a:p>
            <a:r>
              <a:rPr lang="ru-RU" sz="1200" kern="1200" dirty="0">
                <a:solidFill>
                  <a:schemeClr val="tx1"/>
                </a:solidFill>
                <a:effectLst/>
                <a:latin typeface="+mn-lt"/>
                <a:ea typeface="+mn-ea"/>
                <a:cs typeface="+mn-cs"/>
              </a:rPr>
              <a:t>Проводится проектирование программы на низком уровне, иными словами, проектируются классы и методы, рассматриваются, оцениваются и сравниваются различные варианты и причины выбора окончательных подходов и способов реализации.</a:t>
            </a:r>
          </a:p>
          <a:p>
            <a:r>
              <a:rPr lang="ru-RU" sz="1200" kern="1200" dirty="0">
                <a:solidFill>
                  <a:schemeClr val="tx1"/>
                </a:solidFill>
                <a:effectLst/>
                <a:latin typeface="+mn-lt"/>
                <a:ea typeface="+mn-ea"/>
                <a:cs typeface="+mn-cs"/>
              </a:rPr>
              <a:t>Этап 6. Кодирование и отладка.</a:t>
            </a:r>
          </a:p>
          <a:p>
            <a:r>
              <a:rPr lang="ru-RU" sz="1200" kern="1200" dirty="0">
                <a:solidFill>
                  <a:schemeClr val="tx1"/>
                </a:solidFill>
                <a:effectLst/>
                <a:latin typeface="+mn-lt"/>
                <a:ea typeface="+mn-ea"/>
                <a:cs typeface="+mn-cs"/>
              </a:rPr>
              <a:t>На данном этапе происходит написание кода. После того как код написан, необходимо отладить этот код, чтобы в нем не было никаких ошибок.</a:t>
            </a:r>
          </a:p>
          <a:p>
            <a:r>
              <a:rPr lang="ru-RU" sz="1200" kern="1200" dirty="0">
                <a:solidFill>
                  <a:schemeClr val="tx1"/>
                </a:solidFill>
                <a:effectLst/>
                <a:latin typeface="+mn-lt"/>
                <a:ea typeface="+mn-ea"/>
                <a:cs typeface="+mn-cs"/>
              </a:rPr>
              <a:t>Этап 7. Тестирование компонентов.</a:t>
            </a:r>
          </a:p>
          <a:p>
            <a:r>
              <a:rPr lang="ru-RU" sz="1200" kern="1200" dirty="0">
                <a:solidFill>
                  <a:schemeClr val="tx1"/>
                </a:solidFill>
                <a:effectLst/>
                <a:latin typeface="+mn-lt"/>
                <a:ea typeface="+mn-ea"/>
                <a:cs typeface="+mn-cs"/>
              </a:rPr>
              <a:t>Если программа состоит из нескольких компонентов, сначала тестируют каждый компонент в отдельности, так как очень крупные программы включают огромный функционал, который часто разделяют на отдельные компоненты, разработка которых осуществляется по отдельности. В менее крупных проектах этот этап может включать просто тестирование отдельных классов.</a:t>
            </a:r>
          </a:p>
          <a:p>
            <a:r>
              <a:rPr lang="ru-RU" sz="1200" kern="1200" dirty="0">
                <a:solidFill>
                  <a:schemeClr val="tx1"/>
                </a:solidFill>
                <a:effectLst/>
                <a:latin typeface="+mn-lt"/>
                <a:ea typeface="+mn-ea"/>
                <a:cs typeface="+mn-cs"/>
              </a:rPr>
              <a:t>Этап 8. Интеграция компонентов.</a:t>
            </a:r>
          </a:p>
          <a:p>
            <a:r>
              <a:rPr lang="ru-RU" sz="1200" kern="1200" dirty="0">
                <a:solidFill>
                  <a:schemeClr val="tx1"/>
                </a:solidFill>
                <a:effectLst/>
                <a:latin typeface="+mn-lt"/>
                <a:ea typeface="+mn-ea"/>
                <a:cs typeface="+mn-cs"/>
              </a:rPr>
              <a:t>Этот этап подразумевает процесс интеграции, т.е. слияния всех компонентов в единую систему.</a:t>
            </a:r>
          </a:p>
          <a:p>
            <a:r>
              <a:rPr lang="ru-RU" sz="1200" kern="1200" dirty="0">
                <a:solidFill>
                  <a:schemeClr val="tx1"/>
                </a:solidFill>
                <a:effectLst/>
                <a:latin typeface="+mn-lt"/>
                <a:ea typeface="+mn-ea"/>
                <a:cs typeface="+mn-cs"/>
              </a:rPr>
              <a:t>Этап 9. Тестирование всей системы.</a:t>
            </a:r>
          </a:p>
          <a:p>
            <a:r>
              <a:rPr lang="ru-RU" sz="1200" kern="1200" dirty="0">
                <a:solidFill>
                  <a:schemeClr val="tx1"/>
                </a:solidFill>
                <a:effectLst/>
                <a:latin typeface="+mn-lt"/>
                <a:ea typeface="+mn-ea"/>
                <a:cs typeface="+mn-cs"/>
              </a:rPr>
              <a:t>На этом этапе можно выявить проблемы взаимодействия компонентов и устранить их. Также основным предметом тестирования является безопасность, производительность, утечка ресурсов и другие моменты, которые невозможно протестировать на более низких уровнях тестирования.</a:t>
            </a:r>
          </a:p>
          <a:p>
            <a:r>
              <a:rPr lang="ru-RU" sz="1200" kern="1200" dirty="0">
                <a:solidFill>
                  <a:schemeClr val="tx1"/>
                </a:solidFill>
                <a:effectLst/>
                <a:latin typeface="+mn-lt"/>
                <a:ea typeface="+mn-ea"/>
                <a:cs typeface="+mn-cs"/>
              </a:rPr>
              <a:t>Этап 10. Сопровождение, внесение изменений, оптимизация.</a:t>
            </a:r>
          </a:p>
          <a:p>
            <a:r>
              <a:rPr lang="ru-RU" sz="1200" kern="1200" dirty="0">
                <a:solidFill>
                  <a:schemeClr val="tx1"/>
                </a:solidFill>
                <a:effectLst/>
                <a:latin typeface="+mn-lt"/>
                <a:ea typeface="+mn-ea"/>
                <a:cs typeface="+mn-cs"/>
              </a:rPr>
              <a:t>После запуска программы в промышленную эксплуатацию осуществляется сопровождение этой программы, т.е. внесение изменений на основе выявленных недочетов в процессе эксплуатации системы, а также проводится оптимизация функционала или добавление нового.</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8</a:t>
            </a:fld>
            <a:endParaRPr lang="ru-RU"/>
          </a:p>
        </p:txBody>
      </p:sp>
    </p:spTree>
    <p:extLst>
      <p:ext uri="{BB962C8B-B14F-4D97-AF65-F5344CB8AC3E}">
        <p14:creationId xmlns:p14="http://schemas.microsoft.com/office/powerpoint/2010/main" val="385871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Языки высокого уровня похожи на человеческий язык и позволяют программистам сосредоточиться на проблеме.</a:t>
            </a:r>
          </a:p>
          <a:p>
            <a:r>
              <a:rPr lang="ru-RU" sz="1200" u="none" kern="1200" dirty="0">
                <a:solidFill>
                  <a:schemeClr val="tx1"/>
                </a:solidFill>
                <a:effectLst/>
                <a:latin typeface="+mn-lt"/>
                <a:ea typeface="+mn-ea"/>
                <a:cs typeface="+mn-cs"/>
              </a:rPr>
              <a:t>Языки программирования низкого уровня</a:t>
            </a:r>
            <a:r>
              <a:rPr lang="ru-RU" sz="1200" kern="1200" dirty="0">
                <a:solidFill>
                  <a:schemeClr val="tx1"/>
                </a:solidFill>
                <a:effectLst/>
                <a:latin typeface="+mn-lt"/>
                <a:ea typeface="+mn-ea"/>
                <a:cs typeface="+mn-cs"/>
              </a:rPr>
              <a:t> обращаются непосредственно к «железу», давая ему определенные точные команды, а языки программирования высокого уровня оперируют более абстрактными понятиями.</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10</a:t>
            </a:fld>
            <a:endParaRPr lang="ru-RU"/>
          </a:p>
        </p:txBody>
      </p:sp>
    </p:spTree>
    <p:extLst>
      <p:ext uri="{BB962C8B-B14F-4D97-AF65-F5344CB8AC3E}">
        <p14:creationId xmlns:p14="http://schemas.microsoft.com/office/powerpoint/2010/main" val="915106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Операционная система — это набор программ, при помощи которых функционирует компьютер.</a:t>
            </a:r>
          </a:p>
          <a:p>
            <a:r>
              <a:rPr lang="ru-RU" sz="1200" kern="1200" dirty="0">
                <a:solidFill>
                  <a:schemeClr val="tx1"/>
                </a:solidFill>
                <a:effectLst/>
                <a:latin typeface="+mn-lt"/>
                <a:ea typeface="+mn-ea"/>
                <a:cs typeface="+mn-cs"/>
              </a:rPr>
              <a:t>Наиболее известные операционные системы: </a:t>
            </a:r>
            <a:r>
              <a:rPr lang="en-US" sz="1200" kern="1200" dirty="0">
                <a:solidFill>
                  <a:schemeClr val="tx1"/>
                </a:solidFill>
                <a:effectLst/>
                <a:latin typeface="+mn-lt"/>
                <a:ea typeface="+mn-ea"/>
                <a:cs typeface="+mn-cs"/>
              </a:rPr>
              <a:t>Windows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MacOS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Linux</a:t>
            </a:r>
            <a:r>
              <a:rPr lang="ru-RU" sz="1200" kern="1200" dirty="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14</a:t>
            </a:fld>
            <a:endParaRPr lang="ru-RU"/>
          </a:p>
        </p:txBody>
      </p:sp>
    </p:spTree>
    <p:extLst>
      <p:ext uri="{BB962C8B-B14F-4D97-AF65-F5344CB8AC3E}">
        <p14:creationId xmlns:p14="http://schemas.microsoft.com/office/powerpoint/2010/main" val="1697367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Частая ошибка операционной системы </a:t>
            </a:r>
            <a:r>
              <a:rPr lang="en-US" sz="1200" kern="1200" dirty="0">
                <a:solidFill>
                  <a:schemeClr val="tx1"/>
                </a:solidFill>
                <a:effectLst/>
                <a:latin typeface="+mn-lt"/>
                <a:ea typeface="+mn-ea"/>
                <a:cs typeface="+mn-cs"/>
              </a:rPr>
              <a:t>Windows</a:t>
            </a:r>
            <a:r>
              <a:rPr lang="ru-RU" sz="1200" kern="1200" dirty="0">
                <a:solidFill>
                  <a:schemeClr val="tx1"/>
                </a:solidFill>
                <a:effectLst/>
                <a:latin typeface="+mn-lt"/>
                <a:ea typeface="+mn-ea"/>
                <a:cs typeface="+mn-cs"/>
              </a:rPr>
              <a:t>– это частичное или полное уничтожение файлов, необходимых для загрузки операционной системы. Эта неисправность может возникнуть из-за некорректного завершения работы </a:t>
            </a:r>
            <a:r>
              <a:rPr lang="en-US" sz="1200" kern="1200" dirty="0">
                <a:solidFill>
                  <a:schemeClr val="tx1"/>
                </a:solidFill>
                <a:effectLst/>
                <a:latin typeface="+mn-lt"/>
                <a:ea typeface="+mn-ea"/>
                <a:cs typeface="+mn-cs"/>
              </a:rPr>
              <a:t>Windows</a:t>
            </a:r>
            <a:r>
              <a:rPr lang="ru-RU" sz="1200" kern="1200" dirty="0">
                <a:solidFill>
                  <a:schemeClr val="tx1"/>
                </a:solidFill>
                <a:effectLst/>
                <a:latin typeface="+mn-lt"/>
                <a:ea typeface="+mn-ea"/>
                <a:cs typeface="+mn-cs"/>
              </a:rPr>
              <a:t>, скачков напряжения, резкого отключения электропитания, как результат действия компьютерных вирусов.</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Довольно частая ошибка, что возникает при попытках установки операционной системы macOS. Подтверждение тому, что вы столкнулись с ней — установка вашей ОС остановилась на половине загрузки и начало появляться окно «bad gateway». Проблема чаще всего возникает из-за непостоянного Интернет-подключения, перебоев в сети или проблем с подключением к серверам Apple. Поэтому перед загрузкой очень важно, чтобы подключение к интернету было стабильным.</a:t>
            </a:r>
          </a:p>
          <a:p>
            <a:r>
              <a:rPr lang="ru-RU" sz="1200" kern="1200" dirty="0">
                <a:solidFill>
                  <a:schemeClr val="tx1"/>
                </a:solidFill>
                <a:effectLst/>
                <a:latin typeface="+mn-lt"/>
                <a:ea typeface="+mn-ea"/>
                <a:cs typeface="+mn-cs"/>
              </a:rPr>
              <a:t>Самые частые сообщения об ошибках в операционной системе </a:t>
            </a:r>
            <a:r>
              <a:rPr lang="en-US" sz="1200" kern="1200" dirty="0">
                <a:solidFill>
                  <a:schemeClr val="tx1"/>
                </a:solidFill>
                <a:effectLst/>
                <a:latin typeface="+mn-lt"/>
                <a:ea typeface="+mn-ea"/>
                <a:cs typeface="+mn-cs"/>
              </a:rPr>
              <a:t>Linux</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Permission Denied — нет доступа, означает что у программы нет полномочий доступа к определенному файлу или ресурсу;</a:t>
            </a:r>
          </a:p>
          <a:p>
            <a:r>
              <a:rPr lang="en-US" sz="1200" kern="1200" dirty="0">
                <a:solidFill>
                  <a:schemeClr val="tx1"/>
                </a:solidFill>
                <a:effectLst/>
                <a:latin typeface="+mn-lt"/>
                <a:ea typeface="+mn-ea"/>
                <a:cs typeface="+mn-cs"/>
              </a:rPr>
              <a:t>File or Directory does not exist — </a:t>
            </a:r>
            <a:r>
              <a:rPr lang="ru-RU" sz="1200" kern="1200" dirty="0">
                <a:solidFill>
                  <a:schemeClr val="tx1"/>
                </a:solidFill>
                <a:effectLst/>
                <a:latin typeface="+mn-lt"/>
                <a:ea typeface="+mn-ea"/>
                <a:cs typeface="+mn-cs"/>
              </a:rPr>
              <a:t>файл или каталог не существует</a:t>
            </a:r>
            <a:r>
              <a:rPr lang="en-US"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No such file or Directory — нет такого файла или каталога;</a:t>
            </a:r>
          </a:p>
          <a:p>
            <a:r>
              <a:rPr lang="ru-RU" sz="1200" kern="1200" dirty="0">
                <a:solidFill>
                  <a:schemeClr val="tx1"/>
                </a:solidFill>
                <a:effectLst/>
                <a:latin typeface="+mn-lt"/>
                <a:ea typeface="+mn-ea"/>
                <a:cs typeface="+mn-cs"/>
              </a:rPr>
              <a:t>Not Found — Не найдено, файл или ресурс не обнаружен;</a:t>
            </a:r>
          </a:p>
          <a:p>
            <a:r>
              <a:rPr lang="ru-RU" sz="1200" kern="1200" dirty="0">
                <a:solidFill>
                  <a:schemeClr val="tx1"/>
                </a:solidFill>
                <a:effectLst/>
                <a:latin typeface="+mn-lt"/>
                <a:ea typeface="+mn-ea"/>
                <a:cs typeface="+mn-cs"/>
              </a:rPr>
              <a:t>Connection Refused — соединение сброшено, значит, что сервис, к которому мы должны подключиться, не запущен;</a:t>
            </a:r>
          </a:p>
          <a:p>
            <a:r>
              <a:rPr lang="en-US" sz="1200" kern="1200" dirty="0">
                <a:solidFill>
                  <a:schemeClr val="tx1"/>
                </a:solidFill>
                <a:effectLst/>
                <a:latin typeface="+mn-lt"/>
                <a:ea typeface="+mn-ea"/>
                <a:cs typeface="+mn-cs"/>
              </a:rPr>
              <a:t>I</a:t>
            </a:r>
            <a:r>
              <a:rPr lang="ru-RU" sz="1200" kern="1200" dirty="0">
                <a:solidFill>
                  <a:schemeClr val="tx1"/>
                </a:solidFill>
                <a:effectLst/>
                <a:latin typeface="+mn-lt"/>
                <a:ea typeface="+mn-ea"/>
                <a:cs typeface="+mn-cs"/>
              </a:rPr>
              <a:t>s empty — означает, что папка или нужный файл пуст;</a:t>
            </a:r>
          </a:p>
          <a:p>
            <a:r>
              <a:rPr lang="ru-RU" sz="1200" kern="1200" dirty="0">
                <a:solidFill>
                  <a:schemeClr val="tx1"/>
                </a:solidFill>
                <a:effectLst/>
                <a:latin typeface="+mn-lt"/>
                <a:ea typeface="+mn-ea"/>
                <a:cs typeface="+mn-cs"/>
              </a:rPr>
              <a:t>Syntax Error — ошибка синтаксиса, обычно значит, что в конфигурационном файле или введенной команде допущена ошибка;</a:t>
            </a:r>
          </a:p>
          <a:p>
            <a:r>
              <a:rPr lang="ru-RU" sz="1200" kern="1200" dirty="0">
                <a:solidFill>
                  <a:schemeClr val="tx1"/>
                </a:solidFill>
                <a:effectLst/>
                <a:latin typeface="+mn-lt"/>
                <a:ea typeface="+mn-ea"/>
                <a:cs typeface="+mn-cs"/>
              </a:rPr>
              <a:t>Fail to load — ошибка загрузки, означает что система не может загрузить определенный ресурс, модуль или библиотеку (fail to load library) обычно также система сообщает почему она не может загрузить, permission denied или no such file и т д.</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16</a:t>
            </a:fld>
            <a:endParaRPr lang="ru-RU"/>
          </a:p>
        </p:txBody>
      </p:sp>
    </p:spTree>
    <p:extLst>
      <p:ext uri="{BB962C8B-B14F-4D97-AF65-F5344CB8AC3E}">
        <p14:creationId xmlns:p14="http://schemas.microsoft.com/office/powerpoint/2010/main" val="707030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Режим совместимости программ Windows 10 позволяет запускать ПО на компьютере, которое нормально работало только в предыдущих версиях Windows, а в последней ОС программа не запускается или работает с ошибками. В этой инструкции о том, как включить режим совместимости с Windows 8, 7, Vista или XP в Windows 10 для исправления ошибок запуска программ.</a:t>
            </a:r>
          </a:p>
          <a:p>
            <a:r>
              <a:rPr lang="ru-RU" sz="1200" kern="1200" dirty="0">
                <a:solidFill>
                  <a:schemeClr val="tx1"/>
                </a:solidFill>
                <a:effectLst/>
                <a:latin typeface="+mn-lt"/>
                <a:ea typeface="+mn-ea"/>
                <a:cs typeface="+mn-cs"/>
              </a:rPr>
              <a:t>Включить режим совместимости:</a:t>
            </a:r>
          </a:p>
          <a:p>
            <a:r>
              <a:rPr lang="ru-RU" sz="1200" kern="1200" dirty="0">
                <a:solidFill>
                  <a:schemeClr val="tx1"/>
                </a:solidFill>
                <a:effectLst/>
                <a:latin typeface="+mn-lt"/>
                <a:ea typeface="+mn-ea"/>
                <a:cs typeface="+mn-cs"/>
              </a:rPr>
              <a:t>1. Кликнуть правой кнопкой мыши по ярлыку или исполняемому файлу программы;</a:t>
            </a:r>
          </a:p>
          <a:p>
            <a:r>
              <a:rPr lang="ru-RU" sz="1200" kern="1200" dirty="0">
                <a:solidFill>
                  <a:schemeClr val="tx1"/>
                </a:solidFill>
                <a:effectLst/>
                <a:latin typeface="+mn-lt"/>
                <a:ea typeface="+mn-ea"/>
                <a:cs typeface="+mn-cs"/>
              </a:rPr>
              <a:t>2. Выбрать пункт «Свойства»;</a:t>
            </a:r>
          </a:p>
          <a:p>
            <a:r>
              <a:rPr lang="ru-RU" sz="1200" kern="1200" dirty="0">
                <a:solidFill>
                  <a:schemeClr val="tx1"/>
                </a:solidFill>
                <a:effectLst/>
                <a:latin typeface="+mn-lt"/>
                <a:ea typeface="+mn-ea"/>
                <a:cs typeface="+mn-cs"/>
              </a:rPr>
              <a:t>3. Выбрать вкладку «Совместимость»;</a:t>
            </a:r>
          </a:p>
          <a:p>
            <a:r>
              <a:rPr lang="ru-RU" sz="1200" kern="1200" dirty="0">
                <a:solidFill>
                  <a:schemeClr val="tx1"/>
                </a:solidFill>
                <a:effectLst/>
                <a:latin typeface="+mn-lt"/>
                <a:ea typeface="+mn-ea"/>
                <a:cs typeface="+mn-cs"/>
              </a:rPr>
              <a:t>4. Выбрать вкладку «Применить».</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18</a:t>
            </a:fld>
            <a:endParaRPr lang="ru-RU"/>
          </a:p>
        </p:txBody>
      </p:sp>
    </p:spTree>
    <p:extLst>
      <p:ext uri="{BB962C8B-B14F-4D97-AF65-F5344CB8AC3E}">
        <p14:creationId xmlns:p14="http://schemas.microsoft.com/office/powerpoint/2010/main" val="32816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Маркетинг – это деятельность, которая ставит своей целью получение прибыли с помощью удовлетворения потребностей покупателей. Это очень обобщенное определение, показывающее суть любых маркетинговых мероприятий – умение продать товар или услугу целевой аудитории.</a:t>
            </a:r>
          </a:p>
          <a:p>
            <a:r>
              <a:rPr lang="ru-RU" sz="1200" kern="1200" dirty="0">
                <a:solidFill>
                  <a:schemeClr val="tx1"/>
                </a:solidFill>
                <a:effectLst/>
                <a:latin typeface="+mn-lt"/>
                <a:ea typeface="+mn-ea"/>
                <a:cs typeface="+mn-cs"/>
              </a:rPr>
              <a:t>В более широком смысле маркетинг – это комплексная дисциплина, которая включает в себя умение анализировать нишу и конкурентов, прогнозировать потребительский спрос, умело выстраивать коммуникации с целевой аудиторией.</a:t>
            </a:r>
          </a:p>
          <a:p>
            <a:r>
              <a:rPr lang="ru-RU" sz="1200" kern="1200" dirty="0">
                <a:solidFill>
                  <a:schemeClr val="tx1"/>
                </a:solidFill>
                <a:effectLst/>
                <a:latin typeface="+mn-lt"/>
                <a:ea typeface="+mn-ea"/>
                <a:cs typeface="+mn-cs"/>
              </a:rPr>
              <a:t>Таким образом, если описать маркетинг кратко – это деятельность по удовлетворению потребностей клиентов.</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22</a:t>
            </a:fld>
            <a:endParaRPr lang="ru-RU"/>
          </a:p>
        </p:txBody>
      </p:sp>
    </p:spTree>
    <p:extLst>
      <p:ext uri="{BB962C8B-B14F-4D97-AF65-F5344CB8AC3E}">
        <p14:creationId xmlns:p14="http://schemas.microsoft.com/office/powerpoint/2010/main" val="253068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Существует множество видов продвижения программного обеспечения.</a:t>
            </a:r>
          </a:p>
          <a:p>
            <a:r>
              <a:rPr lang="ru-RU" sz="1200" kern="1200" dirty="0">
                <a:solidFill>
                  <a:schemeClr val="tx1"/>
                </a:solidFill>
                <a:effectLst/>
                <a:latin typeface="+mn-lt"/>
                <a:ea typeface="+mn-ea"/>
                <a:cs typeface="+mn-cs"/>
              </a:rPr>
              <a:t>Основные виды продвижения:</a:t>
            </a:r>
          </a:p>
          <a:p>
            <a:r>
              <a:rPr lang="ru-RU" sz="1200" kern="1200" dirty="0">
                <a:solidFill>
                  <a:schemeClr val="tx1"/>
                </a:solidFill>
                <a:effectLst/>
                <a:latin typeface="+mn-lt"/>
                <a:ea typeface="+mn-ea"/>
                <a:cs typeface="+mn-cs"/>
              </a:rPr>
              <a:t>1. SEO-продвижение – Search Engine Optimization – переводится как поисковая оптимизация. Простыми словами, это комплекс работ, который направлен на привлечение посетителей на сайт;</a:t>
            </a:r>
          </a:p>
          <a:p>
            <a:r>
              <a:rPr lang="ru-RU" sz="1200" kern="1200" dirty="0">
                <a:solidFill>
                  <a:schemeClr val="tx1"/>
                </a:solidFill>
                <a:effectLst/>
                <a:latin typeface="+mn-lt"/>
                <a:ea typeface="+mn-ea"/>
                <a:cs typeface="+mn-cs"/>
              </a:rPr>
              <a:t>2.Контекстная реклама – это вид интернет-объявлений, которые демонстрируются пользователю в тот момент, когда он сам проявляет интерес к товару или услуге;</a:t>
            </a:r>
          </a:p>
          <a:p>
            <a:r>
              <a:rPr lang="ru-RU" sz="1200" kern="1200" dirty="0">
                <a:solidFill>
                  <a:schemeClr val="tx1"/>
                </a:solidFill>
                <a:effectLst/>
                <a:latin typeface="+mn-lt"/>
                <a:ea typeface="+mn-ea"/>
                <a:cs typeface="+mn-cs"/>
              </a:rPr>
              <a:t>3.SMM расшифровывается как Social Media Marketing – маркетинг в социальных сетях. Цель SMM – привлекать клиентов из социальных площадок;</a:t>
            </a:r>
          </a:p>
          <a:p>
            <a:r>
              <a:rPr lang="ru-RU" sz="1200" kern="1200" dirty="0">
                <a:solidFill>
                  <a:schemeClr val="tx1"/>
                </a:solidFill>
                <a:effectLst/>
                <a:latin typeface="+mn-lt"/>
                <a:ea typeface="+mn-ea"/>
                <a:cs typeface="+mn-cs"/>
              </a:rPr>
              <a:t>4.Медийная реклама – это текстовые, звуковые видео и графические рекламные объявления;</a:t>
            </a:r>
          </a:p>
          <a:p>
            <a:r>
              <a:rPr lang="ru-RU" sz="1200" kern="1200" dirty="0">
                <a:solidFill>
                  <a:schemeClr val="tx1"/>
                </a:solidFill>
                <a:effectLst/>
                <a:latin typeface="+mn-lt"/>
                <a:ea typeface="+mn-ea"/>
                <a:cs typeface="+mn-cs"/>
              </a:rPr>
              <a:t>5. Партнерский маркетинг – это способ продвигать продукты других компаний за определенную плату;</a:t>
            </a:r>
          </a:p>
          <a:p>
            <a:r>
              <a:rPr lang="ru-RU" sz="1200" kern="1200" dirty="0">
                <a:solidFill>
                  <a:schemeClr val="tx1"/>
                </a:solidFill>
                <a:effectLst/>
                <a:latin typeface="+mn-lt"/>
                <a:ea typeface="+mn-ea"/>
                <a:cs typeface="+mn-cs"/>
              </a:rPr>
              <a:t>6. Email маркетинг – это способ продвижения продуктов или сервисов через </a:t>
            </a:r>
            <a:r>
              <a:rPr lang="ru-RU" sz="1200" u="none" kern="1200" dirty="0">
                <a:solidFill>
                  <a:schemeClr val="tx1"/>
                </a:solidFill>
                <a:effectLst/>
                <a:latin typeface="+mn-lt"/>
                <a:ea typeface="+mn-ea"/>
                <a:cs typeface="+mn-cs"/>
              </a:rPr>
              <a:t>email рассылки</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7. </a:t>
            </a:r>
            <a:r>
              <a:rPr lang="ru-RU" sz="1200" u="none" kern="1200" dirty="0">
                <a:solidFill>
                  <a:schemeClr val="tx1"/>
                </a:solidFill>
                <a:effectLst/>
                <a:latin typeface="+mn-lt"/>
                <a:ea typeface="+mn-ea"/>
                <a:cs typeface="+mn-cs"/>
              </a:rPr>
              <a:t>Контент-маркетинг</a:t>
            </a:r>
            <a:r>
              <a:rPr lang="ru-RU" sz="1200" kern="1200" dirty="0">
                <a:solidFill>
                  <a:schemeClr val="tx1"/>
                </a:solidFill>
                <a:effectLst/>
                <a:latin typeface="+mn-lt"/>
                <a:ea typeface="+mn-ea"/>
                <a:cs typeface="+mn-cs"/>
              </a:rPr>
              <a:t> – это маркетинговая технология создания и распространения востребованного контента для привлечения целевой аудитории.</a:t>
            </a:r>
          </a:p>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24</a:t>
            </a:fld>
            <a:endParaRPr lang="ru-RU"/>
          </a:p>
        </p:txBody>
      </p:sp>
    </p:spTree>
    <p:extLst>
      <p:ext uri="{BB962C8B-B14F-4D97-AF65-F5344CB8AC3E}">
        <p14:creationId xmlns:p14="http://schemas.microsoft.com/office/powerpoint/2010/main" val="235015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618D8F7-06CF-4C0A-AABD-E96425719E02}" type="slidenum">
              <a:rPr lang="ru-RU" smtClean="0"/>
              <a:t>26</a:t>
            </a:fld>
            <a:endParaRPr lang="ru-RU"/>
          </a:p>
        </p:txBody>
      </p:sp>
    </p:spTree>
    <p:extLst>
      <p:ext uri="{BB962C8B-B14F-4D97-AF65-F5344CB8AC3E}">
        <p14:creationId xmlns:p14="http://schemas.microsoft.com/office/powerpoint/2010/main" val="296462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3786915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4241022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43915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345238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32865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2312028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1790861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3288900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197769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1854334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2139976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98895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1728758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407155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3303921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04524CF6-1E32-4885-A08B-EC7318229DB1}" type="datetimeFigureOut">
              <a:rPr lang="ru-RU" smtClean="0"/>
              <a:pPr/>
              <a:t>16.11.2022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A39F87D-F9C3-4BF6-B124-0A6913C03509}" type="slidenum">
              <a:rPr lang="ru-RU" smtClean="0"/>
              <a:pPr/>
              <a:t>‹#›</a:t>
            </a:fld>
            <a:endParaRPr lang="ru-RU"/>
          </a:p>
        </p:txBody>
      </p:sp>
    </p:spTree>
    <p:extLst>
      <p:ext uri="{BB962C8B-B14F-4D97-AF65-F5344CB8AC3E}">
        <p14:creationId xmlns:p14="http://schemas.microsoft.com/office/powerpoint/2010/main" val="4083375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4524CF6-1E32-4885-A08B-EC7318229DB1}" type="datetimeFigureOut">
              <a:rPr lang="ru-RU" smtClean="0"/>
              <a:pPr/>
              <a:t>16.11.2022</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A39F87D-F9C3-4BF6-B124-0A6913C03509}" type="slidenum">
              <a:rPr lang="ru-RU" smtClean="0"/>
              <a:pPr/>
              <a:t>‹#›</a:t>
            </a:fld>
            <a:endParaRPr lang="ru-RU"/>
          </a:p>
        </p:txBody>
      </p:sp>
    </p:spTree>
    <p:extLst>
      <p:ext uri="{BB962C8B-B14F-4D97-AF65-F5344CB8AC3E}">
        <p14:creationId xmlns:p14="http://schemas.microsoft.com/office/powerpoint/2010/main" val="231081608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17250" y="1047566"/>
            <a:ext cx="9099612" cy="2663264"/>
          </a:xfrm>
        </p:spPr>
        <p:txBody>
          <a:bodyPr/>
          <a:lstStyle/>
          <a:p>
            <a:r>
              <a:rPr lang="ru-RU" dirty="0">
                <a:solidFill>
                  <a:schemeClr val="tx1"/>
                </a:solidFill>
                <a:latin typeface="Times New Roman" pitchFamily="18" charset="0"/>
                <a:cs typeface="Times New Roman" pitchFamily="18" charset="0"/>
              </a:rPr>
              <a:t>Учебная практика по информационным системам и программированию.</a:t>
            </a:r>
          </a:p>
        </p:txBody>
      </p:sp>
      <p:sp>
        <p:nvSpPr>
          <p:cNvPr id="3" name="Подзаголовок 2"/>
          <p:cNvSpPr>
            <a:spLocks noGrp="1"/>
          </p:cNvSpPr>
          <p:nvPr>
            <p:ph type="subTitle" idx="1"/>
          </p:nvPr>
        </p:nvSpPr>
        <p:spPr>
          <a:xfrm>
            <a:off x="5894773" y="4024200"/>
            <a:ext cx="3920767" cy="1096899"/>
          </a:xfrm>
        </p:spPr>
        <p:txBody>
          <a:bodyPr/>
          <a:lstStyle/>
          <a:p>
            <a:pPr algn="ctr"/>
            <a:r>
              <a:rPr lang="ru-RU" dirty="0">
                <a:solidFill>
                  <a:schemeClr val="tx1"/>
                </a:solidFill>
                <a:latin typeface="Times New Roman" pitchFamily="18" charset="0"/>
                <a:cs typeface="Times New Roman" pitchFamily="18" charset="0"/>
              </a:rPr>
              <a:t>Подготовил Анисимов В. А. 21ИСС1</a:t>
            </a:r>
          </a:p>
          <a:p>
            <a:pPr algn="ctr"/>
            <a:r>
              <a:rPr lang="ru-RU" dirty="0">
                <a:solidFill>
                  <a:schemeClr val="tx1"/>
                </a:solidFill>
                <a:latin typeface="Times New Roman" pitchFamily="18" charset="0"/>
                <a:cs typeface="Times New Roman" pitchFamily="18" charset="0"/>
              </a:rPr>
              <a:t>Руководитель проекта Матвеев Ф. С.</a:t>
            </a:r>
          </a:p>
        </p:txBody>
      </p:sp>
      <p:pic>
        <p:nvPicPr>
          <p:cNvPr id="4" name="Рисунок 3">
            <a:extLst>
              <a:ext uri="{FF2B5EF4-FFF2-40B4-BE49-F238E27FC236}">
                <a16:creationId xmlns:a16="http://schemas.microsoft.com/office/drawing/2014/main" id="{DD4877A9-C08C-4890-98D8-CF5A49FCC75C}"/>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D77AF-3CF0-4271-AAC8-71114462E05B}"/>
              </a:ext>
            </a:extLst>
          </p:cNvPr>
          <p:cNvSpPr txBox="1"/>
          <p:nvPr/>
        </p:nvSpPr>
        <p:spPr>
          <a:xfrm>
            <a:off x="2102022" y="1247534"/>
            <a:ext cx="7987956"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Таблица с отличиями языка высокого уровня от остальных.</a:t>
            </a:r>
          </a:p>
        </p:txBody>
      </p:sp>
      <p:sp>
        <p:nvSpPr>
          <p:cNvPr id="4" name="AutoShape 2" descr="АО ВНИИнефть Программное обеспечение технологии системного воздействия на  пласт (ПО «СВП»)">
            <a:extLst>
              <a:ext uri="{FF2B5EF4-FFF2-40B4-BE49-F238E27FC236}">
                <a16:creationId xmlns:a16="http://schemas.microsoft.com/office/drawing/2014/main" id="{0511507D-2AE2-4F40-8CF1-952BBA0DD66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 name="Рисунок 4">
            <a:extLst>
              <a:ext uri="{FF2B5EF4-FFF2-40B4-BE49-F238E27FC236}">
                <a16:creationId xmlns:a16="http://schemas.microsoft.com/office/drawing/2014/main" id="{A52B4F79-D770-4D7D-8555-BD24C5ECA1BC}"/>
              </a:ext>
            </a:extLst>
          </p:cNvPr>
          <p:cNvPicPr>
            <a:picLocks noChangeAspect="1"/>
          </p:cNvPicPr>
          <p:nvPr/>
        </p:nvPicPr>
        <p:blipFill>
          <a:blip r:embed="rId3"/>
          <a:stretch>
            <a:fillRect/>
          </a:stretch>
        </p:blipFill>
        <p:spPr>
          <a:xfrm>
            <a:off x="3569876" y="1980065"/>
            <a:ext cx="4747448" cy="3630401"/>
          </a:xfrm>
          <a:prstGeom prst="rect">
            <a:avLst/>
          </a:prstGeom>
        </p:spPr>
      </p:pic>
      <p:pic>
        <p:nvPicPr>
          <p:cNvPr id="7" name="Рисунок 6">
            <a:extLst>
              <a:ext uri="{FF2B5EF4-FFF2-40B4-BE49-F238E27FC236}">
                <a16:creationId xmlns:a16="http://schemas.microsoft.com/office/drawing/2014/main" id="{EF65E618-E6F2-4303-B851-BA7A43798B92}"/>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24746371"/>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4428" y="1473958"/>
            <a:ext cx="4923143"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Операционные системы</a:t>
            </a:r>
          </a:p>
        </p:txBody>
      </p:sp>
      <p:sp>
        <p:nvSpPr>
          <p:cNvPr id="34818" name="AutoShape 2" descr="https://reedr.ru/wp-content/uploads/2020/02/mac_linux_windows_banner.pn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5" name="Рисунок 4">
            <a:extLst>
              <a:ext uri="{FF2B5EF4-FFF2-40B4-BE49-F238E27FC236}">
                <a16:creationId xmlns:a16="http://schemas.microsoft.com/office/drawing/2014/main" id="{3C37F9E3-D112-4B02-AB6F-2927537E864E}"/>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4428" y="1473958"/>
            <a:ext cx="4923143"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Операционные системы</a:t>
            </a:r>
          </a:p>
        </p:txBody>
      </p:sp>
      <p:sp>
        <p:nvSpPr>
          <p:cNvPr id="34818" name="AutoShape 2" descr="https://reedr.ru/wp-content/uploads/2020/02/mac_linux_windows_banner.pn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34821" name="Picture 5" descr="C:\Users\User\Desktop\Славино\Vjynf;\vbdjkff.jpg"/>
          <p:cNvPicPr>
            <a:picLocks noChangeAspect="1" noChangeArrowheads="1"/>
          </p:cNvPicPr>
          <p:nvPr/>
        </p:nvPicPr>
        <p:blipFill>
          <a:blip r:embed="rId2"/>
          <a:srcRect/>
          <a:stretch>
            <a:fillRect/>
          </a:stretch>
        </p:blipFill>
        <p:spPr bwMode="auto">
          <a:xfrm>
            <a:off x="3634428" y="2899146"/>
            <a:ext cx="4923144" cy="2484896"/>
          </a:xfrm>
          <a:prstGeom prst="rect">
            <a:avLst/>
          </a:prstGeom>
          <a:noFill/>
        </p:spPr>
      </p:pic>
      <p:pic>
        <p:nvPicPr>
          <p:cNvPr id="6" name="Рисунок 5">
            <a:extLst>
              <a:ext uri="{FF2B5EF4-FFF2-40B4-BE49-F238E27FC236}">
                <a16:creationId xmlns:a16="http://schemas.microsoft.com/office/drawing/2014/main" id="{A2DD2C1F-7922-4B16-BD96-49CBA966D3B4}"/>
              </a:ext>
            </a:extLst>
          </p:cNvPr>
          <p:cNvPicPr>
            <a:picLocks noChangeAspect="1"/>
          </p:cNvPicPr>
          <p:nvPr/>
        </p:nvPicPr>
        <p:blipFill>
          <a:blip r:embed="rId3"/>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101052488"/>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7389" y="1802432"/>
            <a:ext cx="3897221"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Виды операционных систем</a:t>
            </a:r>
          </a:p>
        </p:txBody>
      </p:sp>
      <p:sp>
        <p:nvSpPr>
          <p:cNvPr id="21506" name="AutoShape 2" descr="https://reedr.ru/wp-content/uploads/2020/02/mac_linux_windows_banner.pn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7" name="Рисунок 6">
            <a:extLst>
              <a:ext uri="{FF2B5EF4-FFF2-40B4-BE49-F238E27FC236}">
                <a16:creationId xmlns:a16="http://schemas.microsoft.com/office/drawing/2014/main" id="{3EE8998F-6729-4366-AAB6-74A7E8B94E2F}"/>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7389" y="1802432"/>
            <a:ext cx="3897221"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Виды операционных систем</a:t>
            </a:r>
          </a:p>
        </p:txBody>
      </p:sp>
      <p:sp>
        <p:nvSpPr>
          <p:cNvPr id="21506" name="AutoShape 2" descr="https://reedr.ru/wp-content/uploads/2020/02/mac_linux_windows_banner.pn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1508" name="Picture 4" descr="https://jvcvideo.ru/upload/medialibrary/f20/ne013ib7xhi0mbyjl01spejxp3a2c53f.png"/>
          <p:cNvPicPr>
            <a:picLocks noChangeAspect="1" noChangeArrowheads="1"/>
          </p:cNvPicPr>
          <p:nvPr/>
        </p:nvPicPr>
        <p:blipFill>
          <a:blip r:embed="rId3"/>
          <a:srcRect/>
          <a:stretch>
            <a:fillRect/>
          </a:stretch>
        </p:blipFill>
        <p:spPr bwMode="auto">
          <a:xfrm>
            <a:off x="3713552" y="3089705"/>
            <a:ext cx="4764894" cy="2110297"/>
          </a:xfrm>
          <a:prstGeom prst="rect">
            <a:avLst/>
          </a:prstGeom>
          <a:noFill/>
        </p:spPr>
      </p:pic>
      <p:pic>
        <p:nvPicPr>
          <p:cNvPr id="7" name="Рисунок 6">
            <a:extLst>
              <a:ext uri="{FF2B5EF4-FFF2-40B4-BE49-F238E27FC236}">
                <a16:creationId xmlns:a16="http://schemas.microsoft.com/office/drawing/2014/main" id="{01C251C9-A23C-4B7D-8D97-1AAC8E16A5A0}"/>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414907543"/>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10826" y="1683334"/>
            <a:ext cx="4770344"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Ошибки в операционных системах</a:t>
            </a:r>
          </a:p>
        </p:txBody>
      </p:sp>
      <p:pic>
        <p:nvPicPr>
          <p:cNvPr id="4" name="Рисунок 3">
            <a:extLst>
              <a:ext uri="{FF2B5EF4-FFF2-40B4-BE49-F238E27FC236}">
                <a16:creationId xmlns:a16="http://schemas.microsoft.com/office/drawing/2014/main" id="{5ACC4493-0508-42BA-9ACC-C9CF322A95C7}"/>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10826" y="1683334"/>
            <a:ext cx="4770344"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Ошибки в операционных системах</a:t>
            </a:r>
          </a:p>
        </p:txBody>
      </p:sp>
      <p:pic>
        <p:nvPicPr>
          <p:cNvPr id="18433" name="Picture 1" descr="C:\Users\User\Desktop\Славино\Vjynf;\vbdjkff.jpg"/>
          <p:cNvPicPr>
            <a:picLocks noChangeAspect="1" noChangeArrowheads="1"/>
          </p:cNvPicPr>
          <p:nvPr/>
        </p:nvPicPr>
        <p:blipFill>
          <a:blip r:embed="rId3" cstate="print"/>
          <a:srcRect/>
          <a:stretch>
            <a:fillRect/>
          </a:stretch>
        </p:blipFill>
        <p:spPr bwMode="auto">
          <a:xfrm>
            <a:off x="3626849" y="2580626"/>
            <a:ext cx="4938297" cy="3293229"/>
          </a:xfrm>
          <a:prstGeom prst="rect">
            <a:avLst/>
          </a:prstGeom>
          <a:noFill/>
        </p:spPr>
      </p:pic>
      <p:pic>
        <p:nvPicPr>
          <p:cNvPr id="6" name="Рисунок 5">
            <a:extLst>
              <a:ext uri="{FF2B5EF4-FFF2-40B4-BE49-F238E27FC236}">
                <a16:creationId xmlns:a16="http://schemas.microsoft.com/office/drawing/2014/main" id="{E4DC3372-072E-4969-A235-C37364E74B40}"/>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1392245121"/>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6659" y="1557757"/>
            <a:ext cx="3138680"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Режим совместимости</a:t>
            </a:r>
          </a:p>
        </p:txBody>
      </p:sp>
      <p:pic>
        <p:nvPicPr>
          <p:cNvPr id="6" name="Рисунок 5">
            <a:extLst>
              <a:ext uri="{FF2B5EF4-FFF2-40B4-BE49-F238E27FC236}">
                <a16:creationId xmlns:a16="http://schemas.microsoft.com/office/drawing/2014/main" id="{6FDDA9BD-9DDD-4B50-B876-DB662DF591B9}"/>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6659" y="1557757"/>
            <a:ext cx="3138680"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Режим совместимости</a:t>
            </a:r>
          </a:p>
        </p:txBody>
      </p:sp>
      <p:pic>
        <p:nvPicPr>
          <p:cNvPr id="17409" name="Picture 1" descr="C:\Users\User\Desktop\Славино\Vjynf;\vbdjkff.jpg"/>
          <p:cNvPicPr>
            <a:picLocks noChangeAspect="1" noChangeArrowheads="1"/>
          </p:cNvPicPr>
          <p:nvPr/>
        </p:nvPicPr>
        <p:blipFill>
          <a:blip r:embed="rId3"/>
          <a:srcRect/>
          <a:stretch>
            <a:fillRect/>
          </a:stretch>
        </p:blipFill>
        <p:spPr bwMode="auto">
          <a:xfrm>
            <a:off x="4909816" y="2619964"/>
            <a:ext cx="2372365" cy="3316436"/>
          </a:xfrm>
          <a:prstGeom prst="rect">
            <a:avLst/>
          </a:prstGeom>
          <a:noFill/>
        </p:spPr>
      </p:pic>
      <p:pic>
        <p:nvPicPr>
          <p:cNvPr id="6" name="Рисунок 5">
            <a:extLst>
              <a:ext uri="{FF2B5EF4-FFF2-40B4-BE49-F238E27FC236}">
                <a16:creationId xmlns:a16="http://schemas.microsoft.com/office/drawing/2014/main" id="{27CD6115-BB9C-47D6-BE03-6063E6DB8798}"/>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171453992"/>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28982" y="1768132"/>
            <a:ext cx="2334036"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Маркетинг</a:t>
            </a:r>
          </a:p>
        </p:txBody>
      </p:sp>
      <p:sp>
        <p:nvSpPr>
          <p:cNvPr id="34818" name="AutoShape 2" descr="https://reedr.ru/wp-content/uploads/2020/02/mac_linux_windows_banner.pn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6" name="Рисунок 5">
            <a:extLst>
              <a:ext uri="{FF2B5EF4-FFF2-40B4-BE49-F238E27FC236}">
                <a16:creationId xmlns:a16="http://schemas.microsoft.com/office/drawing/2014/main" id="{CD0DFB78-A00C-494E-B825-A0A3610923E0}"/>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44C54A1-F020-4353-867E-706680336E17}"/>
              </a:ext>
            </a:extLst>
          </p:cNvPr>
          <p:cNvPicPr>
            <a:picLocks noChangeAspect="1"/>
          </p:cNvPicPr>
          <p:nvPr/>
        </p:nvPicPr>
        <p:blipFill>
          <a:blip r:embed="rId2"/>
          <a:stretch>
            <a:fillRect/>
          </a:stretch>
        </p:blipFill>
        <p:spPr>
          <a:xfrm>
            <a:off x="11463818" y="6054571"/>
            <a:ext cx="728183" cy="803430"/>
          </a:xfrm>
          <a:prstGeom prst="rect">
            <a:avLst/>
          </a:prstGeom>
        </p:spPr>
      </p:pic>
      <p:sp>
        <p:nvSpPr>
          <p:cNvPr id="2" name="TextBox 1">
            <a:extLst>
              <a:ext uri="{FF2B5EF4-FFF2-40B4-BE49-F238E27FC236}">
                <a16:creationId xmlns:a16="http://schemas.microsoft.com/office/drawing/2014/main" id="{B8050110-08F3-44D6-86D1-229FDDDD466A}"/>
              </a:ext>
            </a:extLst>
          </p:cNvPr>
          <p:cNvSpPr txBox="1"/>
          <p:nvPr/>
        </p:nvSpPr>
        <p:spPr>
          <a:xfrm>
            <a:off x="523782" y="497150"/>
            <a:ext cx="9215021" cy="1200329"/>
          </a:xfrm>
          <a:prstGeom prst="rect">
            <a:avLst/>
          </a:prstGeom>
          <a:noFill/>
        </p:spPr>
        <p:txBody>
          <a:bodyPr wrap="square" rtlCol="0">
            <a:spAutoFit/>
          </a:bodyPr>
          <a:lstStyle/>
          <a:p>
            <a:r>
              <a:rPr lang="ru-RU" sz="3600" dirty="0">
                <a:latin typeface="Times New Roman" panose="02020603050405020304" pitchFamily="18" charset="0"/>
                <a:cs typeface="Times New Roman" panose="02020603050405020304" pitchFamily="18" charset="0"/>
              </a:rPr>
              <a:t>Проблема.</a:t>
            </a:r>
          </a:p>
          <a:p>
            <a:r>
              <a:rPr lang="ru-RU" sz="3600" dirty="0">
                <a:latin typeface="Times New Roman" panose="02020603050405020304" pitchFamily="18" charset="0"/>
                <a:cs typeface="Times New Roman" panose="02020603050405020304" pitchFamily="18" charset="0"/>
              </a:rPr>
              <a:t>Я плохо создаю проект.</a:t>
            </a:r>
          </a:p>
        </p:txBody>
      </p:sp>
      <p:sp>
        <p:nvSpPr>
          <p:cNvPr id="7" name="Прямоугольник 6">
            <a:extLst>
              <a:ext uri="{FF2B5EF4-FFF2-40B4-BE49-F238E27FC236}">
                <a16:creationId xmlns:a16="http://schemas.microsoft.com/office/drawing/2014/main" id="{D05C7BAE-42F5-43B4-868C-E8E316BCC966}"/>
              </a:ext>
            </a:extLst>
          </p:cNvPr>
          <p:cNvSpPr/>
          <p:nvPr/>
        </p:nvSpPr>
        <p:spPr>
          <a:xfrm>
            <a:off x="523781" y="2633579"/>
            <a:ext cx="9215021" cy="1200329"/>
          </a:xfrm>
          <a:prstGeom prst="rect">
            <a:avLst/>
          </a:prstGeom>
        </p:spPr>
        <p:txBody>
          <a:bodyPr wrap="square">
            <a:spAutoFit/>
          </a:bodyPr>
          <a:lstStyle/>
          <a:p>
            <a:r>
              <a:rPr lang="ru-RU" sz="3600" dirty="0">
                <a:latin typeface="Times New Roman" panose="02020603050405020304" pitchFamily="18" charset="0"/>
                <a:cs typeface="Times New Roman" panose="02020603050405020304" pitchFamily="18" charset="0"/>
              </a:rPr>
              <a:t>Цель.</a:t>
            </a:r>
          </a:p>
          <a:p>
            <a:r>
              <a:rPr lang="ru-RU" sz="3600" dirty="0">
                <a:latin typeface="Times New Roman" panose="02020603050405020304" pitchFamily="18" charset="0"/>
                <a:cs typeface="Times New Roman" panose="02020603050405020304" pitchFamily="18" charset="0"/>
              </a:rPr>
              <a:t>Научиться создать проект.</a:t>
            </a:r>
          </a:p>
        </p:txBody>
      </p:sp>
      <p:sp>
        <p:nvSpPr>
          <p:cNvPr id="8" name="Прямоугольник 7">
            <a:extLst>
              <a:ext uri="{FF2B5EF4-FFF2-40B4-BE49-F238E27FC236}">
                <a16:creationId xmlns:a16="http://schemas.microsoft.com/office/drawing/2014/main" id="{4FB96CF2-0EB4-4997-A33A-27B968B4D8FE}"/>
              </a:ext>
            </a:extLst>
          </p:cNvPr>
          <p:cNvSpPr/>
          <p:nvPr/>
        </p:nvSpPr>
        <p:spPr>
          <a:xfrm>
            <a:off x="523781" y="4216011"/>
            <a:ext cx="9215020" cy="1200329"/>
          </a:xfrm>
          <a:prstGeom prst="rect">
            <a:avLst/>
          </a:prstGeom>
        </p:spPr>
        <p:txBody>
          <a:bodyPr wrap="square">
            <a:spAutoFit/>
          </a:bodyPr>
          <a:lstStyle/>
          <a:p>
            <a:r>
              <a:rPr lang="ru-RU" sz="3600" dirty="0">
                <a:latin typeface="Times New Roman" panose="02020603050405020304" pitchFamily="18" charset="0"/>
                <a:cs typeface="Times New Roman" panose="02020603050405020304" pitchFamily="18" charset="0"/>
              </a:rPr>
              <a:t>Задача.</a:t>
            </a:r>
          </a:p>
          <a:p>
            <a:r>
              <a:rPr lang="ru-RU" sz="3600" dirty="0">
                <a:latin typeface="Times New Roman" panose="02020603050405020304" pitchFamily="18" charset="0"/>
                <a:cs typeface="Times New Roman" panose="02020603050405020304" pitchFamily="18" charset="0"/>
              </a:rPr>
              <a:t>Создать проект с помощью </a:t>
            </a:r>
            <a:r>
              <a:rPr lang="en-US" sz="3600" dirty="0">
                <a:latin typeface="Times New Roman" panose="02020603050405020304" pitchFamily="18" charset="0"/>
                <a:cs typeface="Times New Roman" panose="02020603050405020304" pitchFamily="18" charset="0"/>
              </a:rPr>
              <a:t>word</a:t>
            </a:r>
            <a:r>
              <a:rPr lang="ru-RU" sz="3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154011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28982" y="1768132"/>
            <a:ext cx="2334036"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Маркетинг</a:t>
            </a:r>
          </a:p>
        </p:txBody>
      </p:sp>
      <p:sp>
        <p:nvSpPr>
          <p:cNvPr id="34818" name="AutoShape 2" descr="https://reedr.ru/wp-content/uploads/2020/02/mac_linux_windows_banner.pn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3" name="Рисунок 2">
            <a:extLst>
              <a:ext uri="{FF2B5EF4-FFF2-40B4-BE49-F238E27FC236}">
                <a16:creationId xmlns:a16="http://schemas.microsoft.com/office/drawing/2014/main" id="{0E5D18BD-131D-4DD4-8D97-F7597CD0FDA7}"/>
              </a:ext>
            </a:extLst>
          </p:cNvPr>
          <p:cNvPicPr>
            <a:picLocks noChangeAspect="1"/>
          </p:cNvPicPr>
          <p:nvPr/>
        </p:nvPicPr>
        <p:blipFill>
          <a:blip r:embed="rId2"/>
          <a:stretch>
            <a:fillRect/>
          </a:stretch>
        </p:blipFill>
        <p:spPr>
          <a:xfrm>
            <a:off x="3757865" y="3024611"/>
            <a:ext cx="4676269" cy="2145393"/>
          </a:xfrm>
          <a:prstGeom prst="rect">
            <a:avLst/>
          </a:prstGeom>
        </p:spPr>
      </p:pic>
      <p:pic>
        <p:nvPicPr>
          <p:cNvPr id="6" name="Рисунок 5">
            <a:extLst>
              <a:ext uri="{FF2B5EF4-FFF2-40B4-BE49-F238E27FC236}">
                <a16:creationId xmlns:a16="http://schemas.microsoft.com/office/drawing/2014/main" id="{8795169F-E525-41FA-AE74-441549DF58FF}"/>
              </a:ext>
            </a:extLst>
          </p:cNvPr>
          <p:cNvPicPr>
            <a:picLocks noChangeAspect="1"/>
          </p:cNvPicPr>
          <p:nvPr/>
        </p:nvPicPr>
        <p:blipFill>
          <a:blip r:embed="rId3"/>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1639069409"/>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8695" y="1825965"/>
            <a:ext cx="3474605"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Определение маркетинга</a:t>
            </a:r>
          </a:p>
        </p:txBody>
      </p:sp>
      <p:sp>
        <p:nvSpPr>
          <p:cNvPr id="21506" name="AutoShape 2" descr="https://reedr.ru/wp-content/uploads/2020/02/mac_linux_windows_banner.pn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7" name="Рисунок 6">
            <a:extLst>
              <a:ext uri="{FF2B5EF4-FFF2-40B4-BE49-F238E27FC236}">
                <a16:creationId xmlns:a16="http://schemas.microsoft.com/office/drawing/2014/main" id="{DDB9D89D-32A6-4C0B-9B29-D8D16A5EC8E6}"/>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8695" y="1825965"/>
            <a:ext cx="3474605"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Определение маркетинга</a:t>
            </a:r>
          </a:p>
        </p:txBody>
      </p:sp>
      <p:sp>
        <p:nvSpPr>
          <p:cNvPr id="21506" name="AutoShape 2" descr="https://reedr.ru/wp-content/uploads/2020/02/mac_linux_windows_banner.pn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4" name="Рисунок 3">
            <a:extLst>
              <a:ext uri="{FF2B5EF4-FFF2-40B4-BE49-F238E27FC236}">
                <a16:creationId xmlns:a16="http://schemas.microsoft.com/office/drawing/2014/main" id="{37A209A4-5844-451D-B33E-A5248F7242B2}"/>
              </a:ext>
            </a:extLst>
          </p:cNvPr>
          <p:cNvPicPr>
            <a:picLocks noChangeAspect="1"/>
          </p:cNvPicPr>
          <p:nvPr/>
        </p:nvPicPr>
        <p:blipFill>
          <a:blip r:embed="rId3"/>
          <a:stretch>
            <a:fillRect/>
          </a:stretch>
        </p:blipFill>
        <p:spPr>
          <a:xfrm>
            <a:off x="3838889" y="2759991"/>
            <a:ext cx="4514215" cy="2674389"/>
          </a:xfrm>
          <a:prstGeom prst="rect">
            <a:avLst/>
          </a:prstGeom>
        </p:spPr>
      </p:pic>
      <p:pic>
        <p:nvPicPr>
          <p:cNvPr id="7" name="Рисунок 6">
            <a:extLst>
              <a:ext uri="{FF2B5EF4-FFF2-40B4-BE49-F238E27FC236}">
                <a16:creationId xmlns:a16="http://schemas.microsoft.com/office/drawing/2014/main" id="{117137AB-A829-4F8D-BB19-FA864E7DE1BC}"/>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769854808"/>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4604" y="1724033"/>
            <a:ext cx="4802789"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Виды продвижения ПО</a:t>
            </a:r>
          </a:p>
        </p:txBody>
      </p:sp>
      <p:pic>
        <p:nvPicPr>
          <p:cNvPr id="6" name="Рисунок 5">
            <a:extLst>
              <a:ext uri="{FF2B5EF4-FFF2-40B4-BE49-F238E27FC236}">
                <a16:creationId xmlns:a16="http://schemas.microsoft.com/office/drawing/2014/main" id="{3D5D4B3A-2BC5-428E-A657-4F7A738AF94A}"/>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4604" y="1724033"/>
            <a:ext cx="4802789"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Виды продвижения ПО</a:t>
            </a:r>
          </a:p>
        </p:txBody>
      </p:sp>
      <p:pic>
        <p:nvPicPr>
          <p:cNvPr id="1026" name="Picture 2" descr="C:\Users\User\Desktop\Славино\Vjynf;\vbdjkff.jpg"/>
          <p:cNvPicPr>
            <a:picLocks noChangeAspect="1" noChangeArrowheads="1"/>
          </p:cNvPicPr>
          <p:nvPr/>
        </p:nvPicPr>
        <p:blipFill>
          <a:blip r:embed="rId3"/>
          <a:srcRect/>
          <a:stretch>
            <a:fillRect/>
          </a:stretch>
        </p:blipFill>
        <p:spPr bwMode="auto">
          <a:xfrm>
            <a:off x="4511102" y="2735618"/>
            <a:ext cx="3169794" cy="2943225"/>
          </a:xfrm>
          <a:prstGeom prst="rect">
            <a:avLst/>
          </a:prstGeom>
          <a:noFill/>
        </p:spPr>
      </p:pic>
      <p:pic>
        <p:nvPicPr>
          <p:cNvPr id="6" name="Рисунок 5">
            <a:extLst>
              <a:ext uri="{FF2B5EF4-FFF2-40B4-BE49-F238E27FC236}">
                <a16:creationId xmlns:a16="http://schemas.microsoft.com/office/drawing/2014/main" id="{F24A5748-E244-4E57-9B90-7BD00CAE01A3}"/>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34643208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6283" y="1776619"/>
            <a:ext cx="4019434"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Тест по математике</a:t>
            </a:r>
          </a:p>
        </p:txBody>
      </p:sp>
      <p:pic>
        <p:nvPicPr>
          <p:cNvPr id="7" name="Рисунок 6">
            <a:extLst>
              <a:ext uri="{FF2B5EF4-FFF2-40B4-BE49-F238E27FC236}">
                <a16:creationId xmlns:a16="http://schemas.microsoft.com/office/drawing/2014/main" id="{4589C985-AFAF-4A79-A9AE-FF057337F4D8}"/>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6283" y="1776619"/>
            <a:ext cx="4019434"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Тест по математике</a:t>
            </a:r>
          </a:p>
        </p:txBody>
      </p:sp>
      <p:pic>
        <p:nvPicPr>
          <p:cNvPr id="5" name="Рисунок 4">
            <a:extLst>
              <a:ext uri="{FF2B5EF4-FFF2-40B4-BE49-F238E27FC236}">
                <a16:creationId xmlns:a16="http://schemas.microsoft.com/office/drawing/2014/main" id="{10CAA4C7-C472-4649-93C3-A78E80E8C8A4}"/>
              </a:ext>
            </a:extLst>
          </p:cNvPr>
          <p:cNvPicPr>
            <a:picLocks noChangeAspect="1"/>
          </p:cNvPicPr>
          <p:nvPr/>
        </p:nvPicPr>
        <p:blipFill rotWithShape="1">
          <a:blip r:embed="rId3"/>
          <a:srcRect b="2651"/>
          <a:stretch/>
        </p:blipFill>
        <p:spPr>
          <a:xfrm>
            <a:off x="4618473" y="2982616"/>
            <a:ext cx="2955054" cy="2338221"/>
          </a:xfrm>
          <a:prstGeom prst="rect">
            <a:avLst/>
          </a:prstGeom>
        </p:spPr>
      </p:pic>
      <p:pic>
        <p:nvPicPr>
          <p:cNvPr id="7" name="Рисунок 6">
            <a:extLst>
              <a:ext uri="{FF2B5EF4-FFF2-40B4-BE49-F238E27FC236}">
                <a16:creationId xmlns:a16="http://schemas.microsoft.com/office/drawing/2014/main" id="{96DDA21A-A061-4CB0-BD23-74D5787FDA33}"/>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1161121915"/>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5659" y="1772719"/>
            <a:ext cx="2020681"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Шаблон теста</a:t>
            </a:r>
          </a:p>
        </p:txBody>
      </p:sp>
      <p:pic>
        <p:nvPicPr>
          <p:cNvPr id="7" name="Рисунок 6">
            <a:extLst>
              <a:ext uri="{FF2B5EF4-FFF2-40B4-BE49-F238E27FC236}">
                <a16:creationId xmlns:a16="http://schemas.microsoft.com/office/drawing/2014/main" id="{934E7A05-1CB3-46A8-B786-5B661BEF38D2}"/>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5659" y="1777724"/>
            <a:ext cx="2020681"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Шаблон теста</a:t>
            </a:r>
          </a:p>
        </p:txBody>
      </p:sp>
      <p:pic>
        <p:nvPicPr>
          <p:cNvPr id="7" name="Рисунок 6">
            <a:extLst>
              <a:ext uri="{FF2B5EF4-FFF2-40B4-BE49-F238E27FC236}">
                <a16:creationId xmlns:a16="http://schemas.microsoft.com/office/drawing/2014/main" id="{8970EB9B-948A-4B23-8D6B-19488DC3322A}"/>
              </a:ext>
            </a:extLst>
          </p:cNvPr>
          <p:cNvPicPr>
            <a:picLocks noChangeAspect="1"/>
          </p:cNvPicPr>
          <p:nvPr/>
        </p:nvPicPr>
        <p:blipFill>
          <a:blip r:embed="rId3"/>
          <a:stretch>
            <a:fillRect/>
          </a:stretch>
        </p:blipFill>
        <p:spPr>
          <a:xfrm>
            <a:off x="11463818" y="6054571"/>
            <a:ext cx="728183" cy="803430"/>
          </a:xfrm>
          <a:prstGeom prst="rect">
            <a:avLst/>
          </a:prstGeom>
        </p:spPr>
      </p:pic>
      <p:pic>
        <p:nvPicPr>
          <p:cNvPr id="3" name="Рисунок 2">
            <a:extLst>
              <a:ext uri="{FF2B5EF4-FFF2-40B4-BE49-F238E27FC236}">
                <a16:creationId xmlns:a16="http://schemas.microsoft.com/office/drawing/2014/main" id="{24E72787-A268-4DC5-942C-314F00238828}"/>
              </a:ext>
            </a:extLst>
          </p:cNvPr>
          <p:cNvPicPr>
            <a:picLocks noChangeAspect="1"/>
          </p:cNvPicPr>
          <p:nvPr/>
        </p:nvPicPr>
        <p:blipFill rotWithShape="1">
          <a:blip r:embed="rId4"/>
          <a:srcRect l="12015" t="5664" r="81213" b="22103"/>
          <a:stretch/>
        </p:blipFill>
        <p:spPr>
          <a:xfrm>
            <a:off x="5270376" y="2914095"/>
            <a:ext cx="825623" cy="2476872"/>
          </a:xfrm>
          <a:prstGeom prst="rect">
            <a:avLst/>
          </a:prstGeom>
        </p:spPr>
      </p:pic>
      <p:pic>
        <p:nvPicPr>
          <p:cNvPr id="4" name="Рисунок 3">
            <a:extLst>
              <a:ext uri="{FF2B5EF4-FFF2-40B4-BE49-F238E27FC236}">
                <a16:creationId xmlns:a16="http://schemas.microsoft.com/office/drawing/2014/main" id="{E301DD89-CB85-4F94-8B57-CEE80123D6DD}"/>
              </a:ext>
            </a:extLst>
          </p:cNvPr>
          <p:cNvPicPr>
            <a:picLocks noChangeAspect="1"/>
          </p:cNvPicPr>
          <p:nvPr/>
        </p:nvPicPr>
        <p:blipFill rotWithShape="1">
          <a:blip r:embed="rId5"/>
          <a:srcRect l="12161" t="14401" r="78737" b="9418"/>
          <a:stretch/>
        </p:blipFill>
        <p:spPr>
          <a:xfrm>
            <a:off x="6096000" y="2914095"/>
            <a:ext cx="1109710" cy="2612254"/>
          </a:xfrm>
          <a:prstGeom prst="rect">
            <a:avLst/>
          </a:prstGeom>
        </p:spPr>
      </p:pic>
    </p:spTree>
    <p:extLst>
      <p:ext uri="{BB962C8B-B14F-4D97-AF65-F5344CB8AC3E}">
        <p14:creationId xmlns:p14="http://schemas.microsoft.com/office/powerpoint/2010/main" val="1286965149"/>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9171" y="1479755"/>
            <a:ext cx="4693657"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Разработка программы</a:t>
            </a:r>
          </a:p>
        </p:txBody>
      </p:sp>
      <p:pic>
        <p:nvPicPr>
          <p:cNvPr id="7" name="Рисунок 6">
            <a:extLst>
              <a:ext uri="{FF2B5EF4-FFF2-40B4-BE49-F238E27FC236}">
                <a16:creationId xmlns:a16="http://schemas.microsoft.com/office/drawing/2014/main" id="{934E7A05-1CB3-46A8-B786-5B661BEF38D2}"/>
              </a:ext>
            </a:extLst>
          </p:cNvPr>
          <p:cNvPicPr>
            <a:picLocks noChangeAspect="1"/>
          </p:cNvPicPr>
          <p:nvPr/>
        </p:nvPicPr>
        <p:blipFill>
          <a:blip r:embed="rId2"/>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1965598952"/>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5E320D3B-3F8B-41D2-B69B-5AE33072F56D}"/>
              </a:ext>
            </a:extLst>
          </p:cNvPr>
          <p:cNvSpPr/>
          <p:nvPr/>
        </p:nvSpPr>
        <p:spPr>
          <a:xfrm>
            <a:off x="3242045" y="1345985"/>
            <a:ext cx="5707909" cy="646331"/>
          </a:xfrm>
          <a:prstGeom prst="rect">
            <a:avLst/>
          </a:prstGeom>
        </p:spPr>
        <p:txBody>
          <a:bodyPr wrap="none">
            <a:spAutoFit/>
          </a:bodyPr>
          <a:lstStyle/>
          <a:p>
            <a:r>
              <a:rPr lang="ru-RU" sz="3600" b="1" dirty="0">
                <a:latin typeface="Times New Roman" panose="02020603050405020304" pitchFamily="18" charset="0"/>
                <a:cs typeface="Times New Roman" panose="02020603050405020304" pitchFamily="18" charset="0"/>
              </a:rPr>
              <a:t>Программное обеспечение</a:t>
            </a:r>
            <a:endParaRPr lang="ru-RU" sz="3600"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C44C54A1-F020-4353-867E-706680336E17}"/>
              </a:ext>
            </a:extLst>
          </p:cNvPr>
          <p:cNvPicPr>
            <a:picLocks noChangeAspect="1"/>
          </p:cNvPicPr>
          <p:nvPr/>
        </p:nvPicPr>
        <p:blipFill>
          <a:blip r:embed="rId2"/>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1329163947"/>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9171" y="1479755"/>
            <a:ext cx="4693657"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Разработка программы</a:t>
            </a:r>
          </a:p>
        </p:txBody>
      </p:sp>
      <p:pic>
        <p:nvPicPr>
          <p:cNvPr id="7" name="Рисунок 6">
            <a:extLst>
              <a:ext uri="{FF2B5EF4-FFF2-40B4-BE49-F238E27FC236}">
                <a16:creationId xmlns:a16="http://schemas.microsoft.com/office/drawing/2014/main" id="{934E7A05-1CB3-46A8-B786-5B661BEF38D2}"/>
              </a:ext>
            </a:extLst>
          </p:cNvPr>
          <p:cNvPicPr>
            <a:picLocks noChangeAspect="1"/>
          </p:cNvPicPr>
          <p:nvPr/>
        </p:nvPicPr>
        <p:blipFill>
          <a:blip r:embed="rId3"/>
          <a:stretch>
            <a:fillRect/>
          </a:stretch>
        </p:blipFill>
        <p:spPr>
          <a:xfrm>
            <a:off x="11463818" y="6054571"/>
            <a:ext cx="728183" cy="803430"/>
          </a:xfrm>
          <a:prstGeom prst="rect">
            <a:avLst/>
          </a:prstGeom>
        </p:spPr>
      </p:pic>
      <p:pic>
        <p:nvPicPr>
          <p:cNvPr id="1026" name="Picture 2" descr="Разработка программного обеспечения , специальное программное обеспечение,  Разработка вебприложений">
            <a:extLst>
              <a:ext uri="{FF2B5EF4-FFF2-40B4-BE49-F238E27FC236}">
                <a16:creationId xmlns:a16="http://schemas.microsoft.com/office/drawing/2014/main" id="{FCCB683D-2DCB-4126-AC7D-FC7D6A441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723" y="2503502"/>
            <a:ext cx="3520551" cy="3129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40740"/>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3828" y="1808229"/>
            <a:ext cx="2984343"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Создание программы</a:t>
            </a:r>
          </a:p>
        </p:txBody>
      </p:sp>
      <p:pic>
        <p:nvPicPr>
          <p:cNvPr id="7" name="Рисунок 6">
            <a:extLst>
              <a:ext uri="{FF2B5EF4-FFF2-40B4-BE49-F238E27FC236}">
                <a16:creationId xmlns:a16="http://schemas.microsoft.com/office/drawing/2014/main" id="{934E7A05-1CB3-46A8-B786-5B661BEF38D2}"/>
              </a:ext>
            </a:extLst>
          </p:cNvPr>
          <p:cNvPicPr>
            <a:picLocks noChangeAspect="1"/>
          </p:cNvPicPr>
          <p:nvPr/>
        </p:nvPicPr>
        <p:blipFill>
          <a:blip r:embed="rId2"/>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283313435"/>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3827" y="1108497"/>
            <a:ext cx="2984343"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Создание программы</a:t>
            </a:r>
          </a:p>
        </p:txBody>
      </p:sp>
      <p:pic>
        <p:nvPicPr>
          <p:cNvPr id="7" name="Рисунок 6">
            <a:extLst>
              <a:ext uri="{FF2B5EF4-FFF2-40B4-BE49-F238E27FC236}">
                <a16:creationId xmlns:a16="http://schemas.microsoft.com/office/drawing/2014/main" id="{934E7A05-1CB3-46A8-B786-5B661BEF38D2}"/>
              </a:ext>
            </a:extLst>
          </p:cNvPr>
          <p:cNvPicPr>
            <a:picLocks noChangeAspect="1"/>
          </p:cNvPicPr>
          <p:nvPr/>
        </p:nvPicPr>
        <p:blipFill>
          <a:blip r:embed="rId3"/>
          <a:stretch>
            <a:fillRect/>
          </a:stretch>
        </p:blipFill>
        <p:spPr>
          <a:xfrm>
            <a:off x="11463818" y="6054571"/>
            <a:ext cx="728183" cy="803430"/>
          </a:xfrm>
          <a:prstGeom prst="rect">
            <a:avLst/>
          </a:prstGeom>
        </p:spPr>
      </p:pic>
      <p:pic>
        <p:nvPicPr>
          <p:cNvPr id="4" name="Рисунок 3">
            <a:extLst>
              <a:ext uri="{FF2B5EF4-FFF2-40B4-BE49-F238E27FC236}">
                <a16:creationId xmlns:a16="http://schemas.microsoft.com/office/drawing/2014/main" id="{16B730BE-3243-4EA1-9869-AC01F42F6A69}"/>
              </a:ext>
            </a:extLst>
          </p:cNvPr>
          <p:cNvPicPr/>
          <p:nvPr/>
        </p:nvPicPr>
        <p:blipFill>
          <a:blip r:embed="rId4"/>
          <a:srcRect l="5382" t="11465" r="73123" b="78436"/>
          <a:stretch>
            <a:fillRect/>
          </a:stretch>
        </p:blipFill>
        <p:spPr bwMode="auto">
          <a:xfrm>
            <a:off x="4503418" y="1857763"/>
            <a:ext cx="3185160" cy="834390"/>
          </a:xfrm>
          <a:prstGeom prst="rect">
            <a:avLst/>
          </a:prstGeom>
          <a:noFill/>
          <a:ln w="9525">
            <a:noFill/>
            <a:miter lim="800000"/>
            <a:headEnd/>
            <a:tailEnd/>
          </a:ln>
        </p:spPr>
      </p:pic>
      <p:pic>
        <p:nvPicPr>
          <p:cNvPr id="5" name="Рисунок 4">
            <a:extLst>
              <a:ext uri="{FF2B5EF4-FFF2-40B4-BE49-F238E27FC236}">
                <a16:creationId xmlns:a16="http://schemas.microsoft.com/office/drawing/2014/main" id="{0D1EC163-347D-4823-8B62-DF8ADAC5EE14}"/>
              </a:ext>
            </a:extLst>
          </p:cNvPr>
          <p:cNvPicPr/>
          <p:nvPr/>
        </p:nvPicPr>
        <p:blipFill>
          <a:blip r:embed="rId5"/>
          <a:srcRect l="20984" t="16227" r="55765" b="59017"/>
          <a:stretch>
            <a:fillRect/>
          </a:stretch>
        </p:blipFill>
        <p:spPr bwMode="auto">
          <a:xfrm>
            <a:off x="4632958" y="2904779"/>
            <a:ext cx="2926080" cy="1748155"/>
          </a:xfrm>
          <a:prstGeom prst="rect">
            <a:avLst/>
          </a:prstGeom>
          <a:noFill/>
          <a:ln w="9525">
            <a:noFill/>
            <a:miter lim="800000"/>
            <a:headEnd/>
            <a:tailEnd/>
          </a:ln>
        </p:spPr>
      </p:pic>
      <p:pic>
        <p:nvPicPr>
          <p:cNvPr id="6" name="Рисунок 5">
            <a:extLst>
              <a:ext uri="{FF2B5EF4-FFF2-40B4-BE49-F238E27FC236}">
                <a16:creationId xmlns:a16="http://schemas.microsoft.com/office/drawing/2014/main" id="{77A4195F-5836-4130-8051-B6534C215B75}"/>
              </a:ext>
            </a:extLst>
          </p:cNvPr>
          <p:cNvPicPr/>
          <p:nvPr/>
        </p:nvPicPr>
        <p:blipFill>
          <a:blip r:embed="rId6"/>
          <a:srcRect l="15605" t="19286" r="56744" b="66190"/>
          <a:stretch>
            <a:fillRect/>
          </a:stretch>
        </p:blipFill>
        <p:spPr bwMode="auto">
          <a:xfrm>
            <a:off x="4372608" y="4865560"/>
            <a:ext cx="3446780" cy="1017270"/>
          </a:xfrm>
          <a:prstGeom prst="rect">
            <a:avLst/>
          </a:prstGeom>
          <a:noFill/>
          <a:ln w="9525">
            <a:noFill/>
            <a:miter lim="800000"/>
            <a:headEnd/>
            <a:tailEnd/>
          </a:ln>
        </p:spPr>
      </p:pic>
    </p:spTree>
    <p:extLst>
      <p:ext uri="{BB962C8B-B14F-4D97-AF65-F5344CB8AC3E}">
        <p14:creationId xmlns:p14="http://schemas.microsoft.com/office/powerpoint/2010/main" val="2321977647"/>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9230" y="1897006"/>
            <a:ext cx="3793539"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Совместимость программы</a:t>
            </a:r>
          </a:p>
        </p:txBody>
      </p:sp>
      <p:pic>
        <p:nvPicPr>
          <p:cNvPr id="7" name="Рисунок 6">
            <a:extLst>
              <a:ext uri="{FF2B5EF4-FFF2-40B4-BE49-F238E27FC236}">
                <a16:creationId xmlns:a16="http://schemas.microsoft.com/office/drawing/2014/main" id="{934E7A05-1CB3-46A8-B786-5B661BEF38D2}"/>
              </a:ext>
            </a:extLst>
          </p:cNvPr>
          <p:cNvPicPr>
            <a:picLocks noChangeAspect="1"/>
          </p:cNvPicPr>
          <p:nvPr/>
        </p:nvPicPr>
        <p:blipFill>
          <a:blip r:embed="rId2"/>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779933612"/>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9230" y="1897006"/>
            <a:ext cx="3793539"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Совместимость программы</a:t>
            </a:r>
          </a:p>
        </p:txBody>
      </p:sp>
      <p:pic>
        <p:nvPicPr>
          <p:cNvPr id="7" name="Рисунок 6">
            <a:extLst>
              <a:ext uri="{FF2B5EF4-FFF2-40B4-BE49-F238E27FC236}">
                <a16:creationId xmlns:a16="http://schemas.microsoft.com/office/drawing/2014/main" id="{934E7A05-1CB3-46A8-B786-5B661BEF38D2}"/>
              </a:ext>
            </a:extLst>
          </p:cNvPr>
          <p:cNvPicPr>
            <a:picLocks noChangeAspect="1"/>
          </p:cNvPicPr>
          <p:nvPr/>
        </p:nvPicPr>
        <p:blipFill>
          <a:blip r:embed="rId3"/>
          <a:stretch>
            <a:fillRect/>
          </a:stretch>
        </p:blipFill>
        <p:spPr>
          <a:xfrm>
            <a:off x="11463818" y="6054571"/>
            <a:ext cx="728183" cy="803430"/>
          </a:xfrm>
          <a:prstGeom prst="rect">
            <a:avLst/>
          </a:prstGeom>
        </p:spPr>
      </p:pic>
      <p:pic>
        <p:nvPicPr>
          <p:cNvPr id="3" name="Рисунок 2">
            <a:extLst>
              <a:ext uri="{FF2B5EF4-FFF2-40B4-BE49-F238E27FC236}">
                <a16:creationId xmlns:a16="http://schemas.microsoft.com/office/drawing/2014/main" id="{741B4288-E46C-43EC-A027-C96947A398E4}"/>
              </a:ext>
            </a:extLst>
          </p:cNvPr>
          <p:cNvPicPr>
            <a:picLocks noChangeAspect="1"/>
          </p:cNvPicPr>
          <p:nvPr/>
        </p:nvPicPr>
        <p:blipFill rotWithShape="1">
          <a:blip r:embed="rId4"/>
          <a:srcRect l="4805" t="43463" r="84564" b="10712"/>
          <a:stretch/>
        </p:blipFill>
        <p:spPr>
          <a:xfrm>
            <a:off x="4959657" y="2805344"/>
            <a:ext cx="2272684" cy="2755241"/>
          </a:xfrm>
          <a:prstGeom prst="rect">
            <a:avLst/>
          </a:prstGeom>
        </p:spPr>
      </p:pic>
    </p:spTree>
    <p:extLst>
      <p:ext uri="{BB962C8B-B14F-4D97-AF65-F5344CB8AC3E}">
        <p14:creationId xmlns:p14="http://schemas.microsoft.com/office/powerpoint/2010/main" val="259677847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28016" y="1724428"/>
            <a:ext cx="3535968"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Создание анкеты</a:t>
            </a:r>
          </a:p>
        </p:txBody>
      </p:sp>
      <p:pic>
        <p:nvPicPr>
          <p:cNvPr id="5" name="Рисунок 4">
            <a:extLst>
              <a:ext uri="{FF2B5EF4-FFF2-40B4-BE49-F238E27FC236}">
                <a16:creationId xmlns:a16="http://schemas.microsoft.com/office/drawing/2014/main" id="{87504377-C9FE-4816-BD31-448BB41F4CE7}"/>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28016" y="1724428"/>
            <a:ext cx="3535968"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Создание анкеты</a:t>
            </a:r>
          </a:p>
        </p:txBody>
      </p:sp>
      <p:pic>
        <p:nvPicPr>
          <p:cNvPr id="30722" name="Picture 2" descr="https://syntechextrusions.co.uk/ebaytemplate2018/Images/instructions.png"/>
          <p:cNvPicPr>
            <a:picLocks noChangeAspect="1" noChangeArrowheads="1"/>
          </p:cNvPicPr>
          <p:nvPr/>
        </p:nvPicPr>
        <p:blipFill>
          <a:blip r:embed="rId3"/>
          <a:srcRect/>
          <a:stretch>
            <a:fillRect/>
          </a:stretch>
        </p:blipFill>
        <p:spPr bwMode="auto">
          <a:xfrm>
            <a:off x="3532909" y="2702297"/>
            <a:ext cx="5126182" cy="2796100"/>
          </a:xfrm>
          <a:prstGeom prst="rect">
            <a:avLst/>
          </a:prstGeom>
          <a:noFill/>
        </p:spPr>
      </p:pic>
      <p:pic>
        <p:nvPicPr>
          <p:cNvPr id="5" name="Рисунок 4">
            <a:extLst>
              <a:ext uri="{FF2B5EF4-FFF2-40B4-BE49-F238E27FC236}">
                <a16:creationId xmlns:a16="http://schemas.microsoft.com/office/drawing/2014/main" id="{39FEDA5C-567A-4854-B283-18CCE0E5D9F6}"/>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1458665298"/>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5054" y="1742856"/>
            <a:ext cx="5539850"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Основные принципы построения анкеты</a:t>
            </a:r>
          </a:p>
        </p:txBody>
      </p:sp>
      <p:sp>
        <p:nvSpPr>
          <p:cNvPr id="2050" name="AutoShape 2" descr="https://www.promnagrev.ru/images/companies/1/ank.jpg?157709635286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52" name="AutoShape 4" descr="https://www.promnagrev.ru/images/companies/1/ank.jpg?157709635286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54" name="AutoShape 6" descr="https://www.promnagrev.ru/images/companies/1/ank.jpg?157709635286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8" name="Рисунок 7">
            <a:extLst>
              <a:ext uri="{FF2B5EF4-FFF2-40B4-BE49-F238E27FC236}">
                <a16:creationId xmlns:a16="http://schemas.microsoft.com/office/drawing/2014/main" id="{5335A00F-DC78-49A0-94FB-40C44E69599A}"/>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5054" y="1742856"/>
            <a:ext cx="5539850"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Основные принципы построения анкеты</a:t>
            </a:r>
          </a:p>
        </p:txBody>
      </p:sp>
      <p:sp>
        <p:nvSpPr>
          <p:cNvPr id="2050" name="AutoShape 2" descr="https://www.promnagrev.ru/images/companies/1/ank.jpg?157709635286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52" name="AutoShape 4" descr="https://www.promnagrev.ru/images/companies/1/ank.jpg?157709635286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54" name="AutoShape 6" descr="https://www.promnagrev.ru/images/companies/1/ank.jpg?157709635286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056" name="Picture 8" descr="https://cdn-icons-png.flaticon.com/512/429/429107.png"/>
          <p:cNvPicPr>
            <a:picLocks noChangeAspect="1" noChangeArrowheads="1"/>
          </p:cNvPicPr>
          <p:nvPr/>
        </p:nvPicPr>
        <p:blipFill>
          <a:blip r:embed="rId3"/>
          <a:srcRect/>
          <a:stretch>
            <a:fillRect/>
          </a:stretch>
        </p:blipFill>
        <p:spPr bwMode="auto">
          <a:xfrm>
            <a:off x="4488873" y="2542108"/>
            <a:ext cx="3214253" cy="3214254"/>
          </a:xfrm>
          <a:prstGeom prst="rect">
            <a:avLst/>
          </a:prstGeom>
          <a:noFill/>
        </p:spPr>
      </p:pic>
      <p:pic>
        <p:nvPicPr>
          <p:cNvPr id="8" name="Рисунок 7">
            <a:extLst>
              <a:ext uri="{FF2B5EF4-FFF2-40B4-BE49-F238E27FC236}">
                <a16:creationId xmlns:a16="http://schemas.microsoft.com/office/drawing/2014/main" id="{0821B833-D392-4EFC-8EB4-069CDD1D1EDD}"/>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2777119672"/>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3402" y="1670086"/>
            <a:ext cx="4225196"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Создание опросника</a:t>
            </a:r>
          </a:p>
        </p:txBody>
      </p:sp>
      <p:pic>
        <p:nvPicPr>
          <p:cNvPr id="6" name="Рисунок 5">
            <a:extLst>
              <a:ext uri="{FF2B5EF4-FFF2-40B4-BE49-F238E27FC236}">
                <a16:creationId xmlns:a16="http://schemas.microsoft.com/office/drawing/2014/main" id="{E13606ED-131E-4DF0-9015-02537ACF201D}"/>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9D0F70D-498D-43A8-8DB0-EC56A563EC1A}"/>
              </a:ext>
            </a:extLst>
          </p:cNvPr>
          <p:cNvPicPr>
            <a:picLocks noChangeAspect="1"/>
          </p:cNvPicPr>
          <p:nvPr/>
        </p:nvPicPr>
        <p:blipFill>
          <a:blip r:embed="rId2"/>
          <a:stretch>
            <a:fillRect/>
          </a:stretch>
        </p:blipFill>
        <p:spPr>
          <a:xfrm>
            <a:off x="3550927" y="1992316"/>
            <a:ext cx="5090143" cy="3829353"/>
          </a:xfrm>
          <a:prstGeom prst="rect">
            <a:avLst/>
          </a:prstGeom>
        </p:spPr>
      </p:pic>
      <p:sp>
        <p:nvSpPr>
          <p:cNvPr id="6" name="Прямоугольник 5">
            <a:extLst>
              <a:ext uri="{FF2B5EF4-FFF2-40B4-BE49-F238E27FC236}">
                <a16:creationId xmlns:a16="http://schemas.microsoft.com/office/drawing/2014/main" id="{5E320D3B-3F8B-41D2-B69B-5AE33072F56D}"/>
              </a:ext>
            </a:extLst>
          </p:cNvPr>
          <p:cNvSpPr/>
          <p:nvPr/>
        </p:nvSpPr>
        <p:spPr>
          <a:xfrm>
            <a:off x="3242045" y="1345985"/>
            <a:ext cx="5707909" cy="646331"/>
          </a:xfrm>
          <a:prstGeom prst="rect">
            <a:avLst/>
          </a:prstGeom>
        </p:spPr>
        <p:txBody>
          <a:bodyPr wrap="none">
            <a:spAutoFit/>
          </a:bodyPr>
          <a:lstStyle/>
          <a:p>
            <a:r>
              <a:rPr lang="ru-RU" sz="3600" b="1" dirty="0">
                <a:latin typeface="Times New Roman" panose="02020603050405020304" pitchFamily="18" charset="0"/>
                <a:cs typeface="Times New Roman" panose="02020603050405020304" pitchFamily="18" charset="0"/>
              </a:rPr>
              <a:t>Программное обеспечение</a:t>
            </a:r>
            <a:endParaRPr lang="ru-RU" sz="3600" dirty="0">
              <a:latin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05A7FAB1-164B-4158-BE9B-99A44E2CD14B}"/>
              </a:ext>
            </a:extLst>
          </p:cNvPr>
          <p:cNvPicPr>
            <a:picLocks noChangeAspect="1"/>
          </p:cNvPicPr>
          <p:nvPr/>
        </p:nvPicPr>
        <p:blipFill>
          <a:blip r:embed="rId3"/>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451874061"/>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3402" y="1670086"/>
            <a:ext cx="4225196"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Создание опросника</a:t>
            </a:r>
          </a:p>
        </p:txBody>
      </p:sp>
      <p:pic>
        <p:nvPicPr>
          <p:cNvPr id="1025" name="Picture 1"/>
          <p:cNvPicPr>
            <a:picLocks noChangeAspect="1" noChangeArrowheads="1"/>
          </p:cNvPicPr>
          <p:nvPr/>
        </p:nvPicPr>
        <p:blipFill rotWithShape="1">
          <a:blip r:embed="rId3"/>
          <a:srcRect l="27734" t="12589" r="37707" b="7955"/>
          <a:stretch/>
        </p:blipFill>
        <p:spPr bwMode="auto">
          <a:xfrm>
            <a:off x="4692925" y="2636668"/>
            <a:ext cx="2806150" cy="3627367"/>
          </a:xfrm>
          <a:prstGeom prst="rect">
            <a:avLst/>
          </a:prstGeom>
          <a:noFill/>
          <a:ln w="9525">
            <a:noFill/>
            <a:miter lim="800000"/>
            <a:headEnd/>
            <a:tailEnd/>
          </a:ln>
          <a:effectLst/>
        </p:spPr>
      </p:pic>
      <p:pic>
        <p:nvPicPr>
          <p:cNvPr id="6" name="Рисунок 5">
            <a:extLst>
              <a:ext uri="{FF2B5EF4-FFF2-40B4-BE49-F238E27FC236}">
                <a16:creationId xmlns:a16="http://schemas.microsoft.com/office/drawing/2014/main" id="{B676B135-A8B3-4EA2-BB9A-DE1130FB4EA9}"/>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282950694"/>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74297" y="1661207"/>
            <a:ext cx="4243406"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Результат опросника</a:t>
            </a:r>
          </a:p>
        </p:txBody>
      </p:sp>
      <p:pic>
        <p:nvPicPr>
          <p:cNvPr id="6" name="Рисунок 5">
            <a:extLst>
              <a:ext uri="{FF2B5EF4-FFF2-40B4-BE49-F238E27FC236}">
                <a16:creationId xmlns:a16="http://schemas.microsoft.com/office/drawing/2014/main" id="{E13606ED-131E-4DF0-9015-02537ACF201D}"/>
              </a:ext>
            </a:extLst>
          </p:cNvPr>
          <p:cNvPicPr>
            <a:picLocks noChangeAspect="1"/>
          </p:cNvPicPr>
          <p:nvPr/>
        </p:nvPicPr>
        <p:blipFill>
          <a:blip r:embed="rId2"/>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306590902"/>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74297" y="1661208"/>
            <a:ext cx="4243406"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Результат опросника</a:t>
            </a:r>
          </a:p>
        </p:txBody>
      </p:sp>
      <p:pic>
        <p:nvPicPr>
          <p:cNvPr id="6" name="Рисунок 5">
            <a:extLst>
              <a:ext uri="{FF2B5EF4-FFF2-40B4-BE49-F238E27FC236}">
                <a16:creationId xmlns:a16="http://schemas.microsoft.com/office/drawing/2014/main" id="{B676B135-A8B3-4EA2-BB9A-DE1130FB4EA9}"/>
              </a:ext>
            </a:extLst>
          </p:cNvPr>
          <p:cNvPicPr>
            <a:picLocks noChangeAspect="1"/>
          </p:cNvPicPr>
          <p:nvPr/>
        </p:nvPicPr>
        <p:blipFill>
          <a:blip r:embed="rId3"/>
          <a:stretch>
            <a:fillRect/>
          </a:stretch>
        </p:blipFill>
        <p:spPr>
          <a:xfrm>
            <a:off x="11463818" y="6054571"/>
            <a:ext cx="728183" cy="803430"/>
          </a:xfrm>
          <a:prstGeom prst="rect">
            <a:avLst/>
          </a:prstGeom>
        </p:spPr>
      </p:pic>
      <p:pic>
        <p:nvPicPr>
          <p:cNvPr id="9" name="Рисунок 8">
            <a:extLst>
              <a:ext uri="{FF2B5EF4-FFF2-40B4-BE49-F238E27FC236}">
                <a16:creationId xmlns:a16="http://schemas.microsoft.com/office/drawing/2014/main" id="{EB49A254-0CCE-4AD6-BE4E-75DD88F06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763" y="2574054"/>
            <a:ext cx="5552473" cy="3146171"/>
          </a:xfrm>
          <a:prstGeom prst="rect">
            <a:avLst/>
          </a:prstGeom>
        </p:spPr>
      </p:pic>
    </p:spTree>
    <p:extLst>
      <p:ext uri="{BB962C8B-B14F-4D97-AF65-F5344CB8AC3E}">
        <p14:creationId xmlns:p14="http://schemas.microsoft.com/office/powerpoint/2010/main" val="1317551908"/>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1742" y="1705598"/>
            <a:ext cx="3228513"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Создание сайта</a:t>
            </a:r>
          </a:p>
        </p:txBody>
      </p:sp>
      <p:pic>
        <p:nvPicPr>
          <p:cNvPr id="6" name="Рисунок 5">
            <a:extLst>
              <a:ext uri="{FF2B5EF4-FFF2-40B4-BE49-F238E27FC236}">
                <a16:creationId xmlns:a16="http://schemas.microsoft.com/office/drawing/2014/main" id="{A20F5651-95E8-4D12-97A2-F37EFCDC4F24}"/>
              </a:ext>
            </a:extLst>
          </p:cNvPr>
          <p:cNvPicPr>
            <a:picLocks noChangeAspect="1"/>
          </p:cNvPicPr>
          <p:nvPr/>
        </p:nvPicPr>
        <p:blipFill>
          <a:blip r:embed="rId2"/>
          <a:stretch>
            <a:fillRect/>
          </a:stretch>
        </p:blipFill>
        <p:spPr>
          <a:xfrm>
            <a:off x="11463818" y="6054571"/>
            <a:ext cx="728183" cy="80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1742" y="1705598"/>
            <a:ext cx="3228513" cy="646331"/>
          </a:xfrm>
          <a:prstGeom prst="rect">
            <a:avLst/>
          </a:prstGeom>
          <a:noFill/>
        </p:spPr>
        <p:txBody>
          <a:bodyPr wrap="none" rtlCol="0">
            <a:spAutoFit/>
          </a:bodyPr>
          <a:lstStyle/>
          <a:p>
            <a:pPr algn="ctr"/>
            <a:r>
              <a:rPr lang="ru-RU" sz="3600" dirty="0">
                <a:latin typeface="Times New Roman" pitchFamily="18" charset="0"/>
                <a:cs typeface="Times New Roman" pitchFamily="18" charset="0"/>
              </a:rPr>
              <a:t>Создание сайта</a:t>
            </a:r>
          </a:p>
        </p:txBody>
      </p:sp>
      <p:pic>
        <p:nvPicPr>
          <p:cNvPr id="29698" name="Picture 2" descr="https://t4.ftcdn.net/jpg/04/20/48/11/360_F_420481117_tMv2h5YPzMwtuGYKpvcq1bMCumtu1s5l.jpg"/>
          <p:cNvPicPr>
            <a:picLocks noChangeAspect="1" noChangeArrowheads="1"/>
          </p:cNvPicPr>
          <p:nvPr/>
        </p:nvPicPr>
        <p:blipFill>
          <a:blip r:embed="rId3"/>
          <a:srcRect l="35230" t="11358" r="35734" b="25324"/>
          <a:stretch>
            <a:fillRect/>
          </a:stretch>
        </p:blipFill>
        <p:spPr bwMode="auto">
          <a:xfrm>
            <a:off x="4668982" y="2631975"/>
            <a:ext cx="2854035" cy="3500798"/>
          </a:xfrm>
          <a:prstGeom prst="rect">
            <a:avLst/>
          </a:prstGeom>
          <a:noFill/>
        </p:spPr>
      </p:pic>
      <p:pic>
        <p:nvPicPr>
          <p:cNvPr id="7" name="Рисунок 6">
            <a:extLst>
              <a:ext uri="{FF2B5EF4-FFF2-40B4-BE49-F238E27FC236}">
                <a16:creationId xmlns:a16="http://schemas.microsoft.com/office/drawing/2014/main" id="{7BB37E05-5DF1-4922-A1DD-CCF0CF558AF5}"/>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044607169"/>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44C54A1-F020-4353-867E-706680336E17}"/>
              </a:ext>
            </a:extLst>
          </p:cNvPr>
          <p:cNvPicPr>
            <a:picLocks noChangeAspect="1"/>
          </p:cNvPicPr>
          <p:nvPr/>
        </p:nvPicPr>
        <p:blipFill>
          <a:blip r:embed="rId2"/>
          <a:stretch>
            <a:fillRect/>
          </a:stretch>
        </p:blipFill>
        <p:spPr>
          <a:xfrm>
            <a:off x="11463818" y="6054571"/>
            <a:ext cx="728183" cy="803430"/>
          </a:xfrm>
          <a:prstGeom prst="rect">
            <a:avLst/>
          </a:prstGeom>
        </p:spPr>
      </p:pic>
      <p:sp>
        <p:nvSpPr>
          <p:cNvPr id="2" name="TextBox 1">
            <a:extLst>
              <a:ext uri="{FF2B5EF4-FFF2-40B4-BE49-F238E27FC236}">
                <a16:creationId xmlns:a16="http://schemas.microsoft.com/office/drawing/2014/main" id="{B8050110-08F3-44D6-86D1-229FDDDD466A}"/>
              </a:ext>
            </a:extLst>
          </p:cNvPr>
          <p:cNvSpPr txBox="1"/>
          <p:nvPr/>
        </p:nvSpPr>
        <p:spPr>
          <a:xfrm>
            <a:off x="621437" y="2228671"/>
            <a:ext cx="9215021" cy="1200329"/>
          </a:xfrm>
          <a:prstGeom prst="rect">
            <a:avLst/>
          </a:prstGeom>
          <a:noFill/>
        </p:spPr>
        <p:txBody>
          <a:bodyPr wrap="square" rtlCol="0">
            <a:spAutoFit/>
          </a:bodyPr>
          <a:lstStyle/>
          <a:p>
            <a:r>
              <a:rPr lang="ru-RU" sz="3600" dirty="0">
                <a:latin typeface="Times New Roman" panose="02020603050405020304" pitchFamily="18" charset="0"/>
                <a:cs typeface="Times New Roman" panose="02020603050405020304" pitchFamily="18" charset="0"/>
              </a:rPr>
              <a:t>Заключение.</a:t>
            </a:r>
          </a:p>
          <a:p>
            <a:r>
              <a:rPr lang="ru-RU" sz="3600" dirty="0">
                <a:latin typeface="Times New Roman" panose="02020603050405020304" pitchFamily="18" charset="0"/>
                <a:cs typeface="Times New Roman" panose="02020603050405020304" pitchFamily="18" charset="0"/>
              </a:rPr>
              <a:t>Я научился создавать проект в </a:t>
            </a:r>
            <a:r>
              <a:rPr lang="en-US" sz="3600" dirty="0">
                <a:latin typeface="Times New Roman" panose="02020603050405020304" pitchFamily="18" charset="0"/>
                <a:cs typeface="Times New Roman" panose="02020603050405020304" pitchFamily="18" charset="0"/>
              </a:rPr>
              <a:t>word</a:t>
            </a:r>
            <a:r>
              <a:rPr lang="ru-RU" sz="3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007844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D77AF-3CF0-4271-AAC8-71114462E05B}"/>
              </a:ext>
            </a:extLst>
          </p:cNvPr>
          <p:cNvSpPr txBox="1"/>
          <p:nvPr/>
        </p:nvSpPr>
        <p:spPr>
          <a:xfrm>
            <a:off x="4169446" y="1598269"/>
            <a:ext cx="3853106"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Основные определения ПО.</a:t>
            </a:r>
          </a:p>
        </p:txBody>
      </p:sp>
      <p:pic>
        <p:nvPicPr>
          <p:cNvPr id="4" name="Рисунок 3">
            <a:extLst>
              <a:ext uri="{FF2B5EF4-FFF2-40B4-BE49-F238E27FC236}">
                <a16:creationId xmlns:a16="http://schemas.microsoft.com/office/drawing/2014/main" id="{993722CE-D08D-44C9-A004-E3A6DFD56008}"/>
              </a:ext>
            </a:extLst>
          </p:cNvPr>
          <p:cNvPicPr>
            <a:picLocks noChangeAspect="1"/>
          </p:cNvPicPr>
          <p:nvPr/>
        </p:nvPicPr>
        <p:blipFill>
          <a:blip r:embed="rId2"/>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479086011"/>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D77AF-3CF0-4271-AAC8-71114462E05B}"/>
              </a:ext>
            </a:extLst>
          </p:cNvPr>
          <p:cNvSpPr txBox="1"/>
          <p:nvPr/>
        </p:nvSpPr>
        <p:spPr>
          <a:xfrm>
            <a:off x="4169446" y="1598269"/>
            <a:ext cx="3853106"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Основные определения ПО.</a:t>
            </a:r>
          </a:p>
        </p:txBody>
      </p:sp>
      <p:pic>
        <p:nvPicPr>
          <p:cNvPr id="4" name="Рисунок 3">
            <a:extLst>
              <a:ext uri="{FF2B5EF4-FFF2-40B4-BE49-F238E27FC236}">
                <a16:creationId xmlns:a16="http://schemas.microsoft.com/office/drawing/2014/main" id="{09051BC2-8DB8-49E6-95C4-9FF51EA20463}"/>
              </a:ext>
            </a:extLst>
          </p:cNvPr>
          <p:cNvPicPr>
            <a:picLocks noChangeAspect="1"/>
          </p:cNvPicPr>
          <p:nvPr/>
        </p:nvPicPr>
        <p:blipFill>
          <a:blip r:embed="rId3"/>
          <a:stretch>
            <a:fillRect/>
          </a:stretch>
        </p:blipFill>
        <p:spPr>
          <a:xfrm>
            <a:off x="4086224" y="2545106"/>
            <a:ext cx="4019551" cy="2714625"/>
          </a:xfrm>
          <a:prstGeom prst="rect">
            <a:avLst/>
          </a:prstGeom>
        </p:spPr>
      </p:pic>
      <p:pic>
        <p:nvPicPr>
          <p:cNvPr id="6" name="Рисунок 5">
            <a:extLst>
              <a:ext uri="{FF2B5EF4-FFF2-40B4-BE49-F238E27FC236}">
                <a16:creationId xmlns:a16="http://schemas.microsoft.com/office/drawing/2014/main" id="{F9F1B86D-5D2A-499D-96C7-7EAA4778F199}"/>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3534158758"/>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D77AF-3CF0-4271-AAC8-71114462E05B}"/>
              </a:ext>
            </a:extLst>
          </p:cNvPr>
          <p:cNvSpPr txBox="1"/>
          <p:nvPr/>
        </p:nvSpPr>
        <p:spPr>
          <a:xfrm>
            <a:off x="3054812" y="1505803"/>
            <a:ext cx="6082371"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Этапы подготовки программ при разработке.</a:t>
            </a:r>
          </a:p>
        </p:txBody>
      </p:sp>
      <p:pic>
        <p:nvPicPr>
          <p:cNvPr id="4" name="Рисунок 3">
            <a:extLst>
              <a:ext uri="{FF2B5EF4-FFF2-40B4-BE49-F238E27FC236}">
                <a16:creationId xmlns:a16="http://schemas.microsoft.com/office/drawing/2014/main" id="{8DD5149B-366C-44D5-A390-127369B7339D}"/>
              </a:ext>
            </a:extLst>
          </p:cNvPr>
          <p:cNvPicPr>
            <a:picLocks noChangeAspect="1"/>
          </p:cNvPicPr>
          <p:nvPr/>
        </p:nvPicPr>
        <p:blipFill>
          <a:blip r:embed="rId2"/>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1379466171"/>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D77AF-3CF0-4271-AAC8-71114462E05B}"/>
              </a:ext>
            </a:extLst>
          </p:cNvPr>
          <p:cNvSpPr txBox="1"/>
          <p:nvPr/>
        </p:nvSpPr>
        <p:spPr>
          <a:xfrm>
            <a:off x="3054812" y="1505803"/>
            <a:ext cx="6082371"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Этапы подготовки программ при разработке.</a:t>
            </a:r>
          </a:p>
        </p:txBody>
      </p:sp>
      <p:pic>
        <p:nvPicPr>
          <p:cNvPr id="4" name="Рисунок 3">
            <a:extLst>
              <a:ext uri="{FF2B5EF4-FFF2-40B4-BE49-F238E27FC236}">
                <a16:creationId xmlns:a16="http://schemas.microsoft.com/office/drawing/2014/main" id="{604EFEBF-EF6E-4972-A9FF-28B5F9CB92AB}"/>
              </a:ext>
            </a:extLst>
          </p:cNvPr>
          <p:cNvPicPr>
            <a:picLocks noChangeAspect="1"/>
          </p:cNvPicPr>
          <p:nvPr/>
        </p:nvPicPr>
        <p:blipFill>
          <a:blip r:embed="rId3"/>
          <a:stretch>
            <a:fillRect/>
          </a:stretch>
        </p:blipFill>
        <p:spPr>
          <a:xfrm>
            <a:off x="3375359" y="2492844"/>
            <a:ext cx="5441275" cy="2744243"/>
          </a:xfrm>
          <a:prstGeom prst="rect">
            <a:avLst/>
          </a:prstGeom>
        </p:spPr>
      </p:pic>
      <p:pic>
        <p:nvPicPr>
          <p:cNvPr id="6" name="Рисунок 5">
            <a:extLst>
              <a:ext uri="{FF2B5EF4-FFF2-40B4-BE49-F238E27FC236}">
                <a16:creationId xmlns:a16="http://schemas.microsoft.com/office/drawing/2014/main" id="{C1CBB19D-0C2A-462D-A250-F84E83DEF5A5}"/>
              </a:ext>
            </a:extLst>
          </p:cNvPr>
          <p:cNvPicPr>
            <a:picLocks noChangeAspect="1"/>
          </p:cNvPicPr>
          <p:nvPr/>
        </p:nvPicPr>
        <p:blipFill>
          <a:blip r:embed="rId4"/>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2752026495"/>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D77AF-3CF0-4271-AAC8-71114462E05B}"/>
              </a:ext>
            </a:extLst>
          </p:cNvPr>
          <p:cNvSpPr txBox="1"/>
          <p:nvPr/>
        </p:nvSpPr>
        <p:spPr>
          <a:xfrm>
            <a:off x="2102022" y="1247534"/>
            <a:ext cx="7987956"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Таблица с отличиями языка высокого уровня от остальных.</a:t>
            </a:r>
          </a:p>
        </p:txBody>
      </p:sp>
      <p:sp>
        <p:nvSpPr>
          <p:cNvPr id="4" name="AutoShape 2" descr="АО ВНИИнефть Программное обеспечение технологии системного воздействия на  пласт (ПО «СВП»)">
            <a:extLst>
              <a:ext uri="{FF2B5EF4-FFF2-40B4-BE49-F238E27FC236}">
                <a16:creationId xmlns:a16="http://schemas.microsoft.com/office/drawing/2014/main" id="{0511507D-2AE2-4F40-8CF1-952BBA0DD66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 name="Рисунок 4">
            <a:extLst>
              <a:ext uri="{FF2B5EF4-FFF2-40B4-BE49-F238E27FC236}">
                <a16:creationId xmlns:a16="http://schemas.microsoft.com/office/drawing/2014/main" id="{B4493082-ADAD-4C30-9223-C7793B7E9A85}"/>
              </a:ext>
            </a:extLst>
          </p:cNvPr>
          <p:cNvPicPr>
            <a:picLocks noChangeAspect="1"/>
          </p:cNvPicPr>
          <p:nvPr/>
        </p:nvPicPr>
        <p:blipFill>
          <a:blip r:embed="rId2"/>
          <a:stretch>
            <a:fillRect/>
          </a:stretch>
        </p:blipFill>
        <p:spPr>
          <a:xfrm>
            <a:off x="11463818" y="6054571"/>
            <a:ext cx="728183" cy="803430"/>
          </a:xfrm>
          <a:prstGeom prst="rect">
            <a:avLst/>
          </a:prstGeom>
        </p:spPr>
      </p:pic>
    </p:spTree>
    <p:extLst>
      <p:ext uri="{BB962C8B-B14F-4D97-AF65-F5344CB8AC3E}">
        <p14:creationId xmlns:p14="http://schemas.microsoft.com/office/powerpoint/2010/main" val="2043060228"/>
      </p:ext>
    </p:extLst>
  </p:cSld>
  <p:clrMapOvr>
    <a:masterClrMapping/>
  </p:clrMapOvr>
  <mc:AlternateContent xmlns:mc="http://schemas.openxmlformats.org/markup-compatibility/2006" xmlns:p14="http://schemas.microsoft.com/office/powerpoint/2010/main">
    <mc:Choice Requires="p14">
      <p:transition spd="slow" p14:dur="1250" advClick="0" advTm="1000">
        <p14:switch dir="r"/>
      </p:transition>
    </mc:Choice>
    <mc:Fallback xmlns="">
      <p:transition spd="slow" advClick="0" advTm="1000">
        <p:fade/>
      </p:transition>
    </mc:Fallback>
  </mc:AlternateContent>
</p:sld>
</file>

<file path=ppt/theme/theme1.xml><?xml version="1.0" encoding="utf-8"?>
<a:theme xmlns:a="http://schemas.openxmlformats.org/drawingml/2006/main" name="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271</TotalTime>
  <Words>2117</Words>
  <Application>Microsoft Office PowerPoint</Application>
  <PresentationFormat>Широкоэкранный</PresentationFormat>
  <Paragraphs>205</Paragraphs>
  <Slides>45</Slides>
  <Notes>18</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45</vt:i4>
      </vt:variant>
    </vt:vector>
  </HeadingPairs>
  <TitlesOfParts>
    <vt:vector size="51" baseType="lpstr">
      <vt:lpstr>Arial</vt:lpstr>
      <vt:lpstr>Calibri</vt:lpstr>
      <vt:lpstr>Times New Roman</vt:lpstr>
      <vt:lpstr>Trebuchet MS</vt:lpstr>
      <vt:lpstr>Wingdings 3</vt:lpstr>
      <vt:lpstr>Аспект</vt:lpstr>
      <vt:lpstr>Учебная практика по информационным системам и программированию.</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Анисимов Вячеслав Артемович</dc:creator>
  <cp:lastModifiedBy>Анисимов Вячеслав Артемович</cp:lastModifiedBy>
  <cp:revision>34</cp:revision>
  <dcterms:created xsi:type="dcterms:W3CDTF">2022-10-12T07:28:53Z</dcterms:created>
  <dcterms:modified xsi:type="dcterms:W3CDTF">2022-11-16T11:46:39Z</dcterms:modified>
</cp:coreProperties>
</file>